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5143500" cx="9144000"/>
  <p:notesSz cx="6858000" cy="9144000"/>
  <p:embeddedFontLst>
    <p:embeddedFont>
      <p:font typeface="Montserrat SemiBold"/>
      <p:regular r:id="rId51"/>
      <p:bold r:id="rId52"/>
      <p:italic r:id="rId53"/>
      <p:boldItalic r:id="rId54"/>
    </p:embeddedFont>
    <p:embeddedFont>
      <p:font typeface="Lato"/>
      <p:regular r:id="rId55"/>
      <p:bold r:id="rId56"/>
      <p:italic r:id="rId57"/>
      <p:boldItalic r:id="rId58"/>
    </p:embeddedFont>
    <p:embeddedFont>
      <p:font typeface="Montserrat Medium"/>
      <p:regular r:id="rId59"/>
      <p:bold r:id="rId60"/>
      <p:italic r:id="rId61"/>
      <p:boldItalic r:id="rId62"/>
    </p:embeddedFont>
    <p:embeddedFont>
      <p:font typeface="Roboto Light"/>
      <p:regular r:id="rId63"/>
      <p:bold r:id="rId64"/>
      <p:italic r:id="rId65"/>
      <p:boldItalic r:id="rId66"/>
    </p:embeddedFont>
    <p:embeddedFont>
      <p:font typeface="Open Sans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OpenSans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ontserratMedium-boldItalic.fntdata"/><Relationship Id="rId61" Type="http://schemas.openxmlformats.org/officeDocument/2006/relationships/font" Target="fonts/MontserratMedium-italic.fntdata"/><Relationship Id="rId20" Type="http://schemas.openxmlformats.org/officeDocument/2006/relationships/slide" Target="slides/slide15.xml"/><Relationship Id="rId64" Type="http://schemas.openxmlformats.org/officeDocument/2006/relationships/font" Target="fonts/RobotoLight-bold.fntdata"/><Relationship Id="rId63" Type="http://schemas.openxmlformats.org/officeDocument/2006/relationships/font" Target="fonts/RobotoLight-regular.fntdata"/><Relationship Id="rId22" Type="http://schemas.openxmlformats.org/officeDocument/2006/relationships/slide" Target="slides/slide17.xml"/><Relationship Id="rId66" Type="http://schemas.openxmlformats.org/officeDocument/2006/relationships/font" Target="fonts/RobotoLight-boldItalic.fntdata"/><Relationship Id="rId21" Type="http://schemas.openxmlformats.org/officeDocument/2006/relationships/slide" Target="slides/slide16.xml"/><Relationship Id="rId65" Type="http://schemas.openxmlformats.org/officeDocument/2006/relationships/font" Target="fonts/RobotoLight-italic.fntdata"/><Relationship Id="rId24" Type="http://schemas.openxmlformats.org/officeDocument/2006/relationships/slide" Target="slides/slide19.xml"/><Relationship Id="rId68" Type="http://schemas.openxmlformats.org/officeDocument/2006/relationships/font" Target="fonts/OpenSans-bold.fntdata"/><Relationship Id="rId23" Type="http://schemas.openxmlformats.org/officeDocument/2006/relationships/slide" Target="slides/slide18.xml"/><Relationship Id="rId67" Type="http://schemas.openxmlformats.org/officeDocument/2006/relationships/font" Target="fonts/OpenSans-regular.fntdata"/><Relationship Id="rId60" Type="http://schemas.openxmlformats.org/officeDocument/2006/relationships/font" Target="fonts/MontserratMedium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OpenSans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SemiBold-regular.fntdata"/><Relationship Id="rId50" Type="http://schemas.openxmlformats.org/officeDocument/2006/relationships/slide" Target="slides/slide45.xml"/><Relationship Id="rId53" Type="http://schemas.openxmlformats.org/officeDocument/2006/relationships/font" Target="fonts/MontserratSemiBold-italic.fntdata"/><Relationship Id="rId52" Type="http://schemas.openxmlformats.org/officeDocument/2006/relationships/font" Target="fonts/MontserratSemiBold-bold.fntdata"/><Relationship Id="rId11" Type="http://schemas.openxmlformats.org/officeDocument/2006/relationships/slide" Target="slides/slide6.xml"/><Relationship Id="rId55" Type="http://schemas.openxmlformats.org/officeDocument/2006/relationships/font" Target="fonts/Lato-regular.fntdata"/><Relationship Id="rId10" Type="http://schemas.openxmlformats.org/officeDocument/2006/relationships/slide" Target="slides/slide5.xml"/><Relationship Id="rId54" Type="http://schemas.openxmlformats.org/officeDocument/2006/relationships/font" Target="fonts/MontserratSemiBold-boldItalic.fntdata"/><Relationship Id="rId13" Type="http://schemas.openxmlformats.org/officeDocument/2006/relationships/slide" Target="slides/slide8.xml"/><Relationship Id="rId57" Type="http://schemas.openxmlformats.org/officeDocument/2006/relationships/font" Target="fonts/Lato-italic.fntdata"/><Relationship Id="rId12" Type="http://schemas.openxmlformats.org/officeDocument/2006/relationships/slide" Target="slides/slide7.xml"/><Relationship Id="rId56" Type="http://schemas.openxmlformats.org/officeDocument/2006/relationships/font" Target="fonts/Lato-bold.fntdata"/><Relationship Id="rId15" Type="http://schemas.openxmlformats.org/officeDocument/2006/relationships/slide" Target="slides/slide10.xml"/><Relationship Id="rId59" Type="http://schemas.openxmlformats.org/officeDocument/2006/relationships/font" Target="fonts/MontserratMedium-regular.fntdata"/><Relationship Id="rId14" Type="http://schemas.openxmlformats.org/officeDocument/2006/relationships/slide" Target="slides/slide9.xml"/><Relationship Id="rId58" Type="http://schemas.openxmlformats.org/officeDocument/2006/relationships/font" Target="fonts/La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03a44a9c9_0_9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403a44a9c9_0_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403a44a9c9_0_10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403a44a9c9_0_1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03a44a9c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3403a44a9c9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403a44a9c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403a44a9c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403a44a9c9_0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403a44a9c9_0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03a44a9c9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403a44a9c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403a44a9c9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403a44a9c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4a3fbb56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4a3fbb56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4a3fbb569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4a3fbb569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89e941a0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589e941a0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89e941a0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89e941a0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403a44a9c9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403a44a9c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403a44a9c9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403a44a9c9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576ae2c21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576ae2c21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73b707ee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73b707ee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403a44a9c9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3403a44a9c9_0_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403a44a9c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403a44a9c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403a44a9c9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403a44a9c9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576ae2c21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576ae2c21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576ae2c21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576ae2c21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576ae2c21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576ae2c21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89e941a0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89e941a0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4a3fbb569f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g34a3fbb569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4a3fbb569f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g34a3fbb569f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576ae2c21f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g3576ae2c21f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4a3fbb569f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4a3fbb569f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4a3fbb569f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g34a3fbb569f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4a3fbb569f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g34a3fbb569f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403a44a9c9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3403a44a9c9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3403a44a9c9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3403a44a9c9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4a3fbb569f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g34a3fbb569f_0_4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34a3fbb569f_0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34a3fbb569f_0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03a44a9c9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3403a44a9c9_0_5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34a3fbb569f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34a3fbb569f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403a44a9c9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3403a44a9c9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3576ae2c21f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3576ae2c21f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3403a44a9c9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3403a44a9c9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403a44a9c9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2" name="Google Shape;912;g3403a44a9c9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8" name="Google Shape;918;p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89e941a0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89e941a0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03a44a9c9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03a44a9c9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03a44a9c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403a44a9c9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03a44a9c9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03a44a9c9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03a44a9c9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403a44a9c9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650" y="841772"/>
            <a:ext cx="737235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Medium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650" y="2701528"/>
            <a:ext cx="737235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45477" y="332323"/>
            <a:ext cx="8069873" cy="64641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 rot="5400000">
            <a:off x="2998131" y="-884497"/>
            <a:ext cx="3263504" cy="77709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45477" y="332323"/>
            <a:ext cx="8069873" cy="64641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 Medium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744415" y="1369219"/>
            <a:ext cx="777093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rgbClr val="2A9D8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282304"/>
            <a:ext cx="7886700" cy="14608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1" i="0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445477" y="332323"/>
            <a:ext cx="8069873" cy="64641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45477" y="332323"/>
            <a:ext cx="8069873" cy="64641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45477" y="332323"/>
            <a:ext cx="8069873" cy="64641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Medium"/>
              <a:buNone/>
              <a:defRPr b="0" i="0" sz="3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44415" y="1369219"/>
            <a:ext cx="777093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zl20@illinois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33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31.png"/><Relationship Id="rId5" Type="http://schemas.openxmlformats.org/officeDocument/2006/relationships/image" Target="../media/image38.png"/><Relationship Id="rId6" Type="http://schemas.openxmlformats.org/officeDocument/2006/relationships/image" Target="../media/image47.png"/><Relationship Id="rId7" Type="http://schemas.openxmlformats.org/officeDocument/2006/relationships/image" Target="../media/image30.png"/><Relationship Id="rId8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41.png"/><Relationship Id="rId5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43.png"/><Relationship Id="rId5" Type="http://schemas.openxmlformats.org/officeDocument/2006/relationships/image" Target="../media/image46.png"/><Relationship Id="rId6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Relationship Id="rId4" Type="http://schemas.openxmlformats.org/officeDocument/2006/relationships/image" Target="../media/image45.png"/><Relationship Id="rId5" Type="http://schemas.openxmlformats.org/officeDocument/2006/relationships/image" Target="../media/image49.png"/><Relationship Id="rId6" Type="http://schemas.openxmlformats.org/officeDocument/2006/relationships/image" Target="../media/image16.png"/><Relationship Id="rId7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9" Type="http://schemas.openxmlformats.org/officeDocument/2006/relationships/image" Target="../media/image15.png"/><Relationship Id="rId5" Type="http://schemas.openxmlformats.org/officeDocument/2006/relationships/image" Target="../media/image63.png"/><Relationship Id="rId6" Type="http://schemas.openxmlformats.org/officeDocument/2006/relationships/image" Target="../media/image50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5.png"/><Relationship Id="rId4" Type="http://schemas.openxmlformats.org/officeDocument/2006/relationships/image" Target="../media/image64.png"/><Relationship Id="rId5" Type="http://schemas.openxmlformats.org/officeDocument/2006/relationships/image" Target="../media/image49.png"/><Relationship Id="rId6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0" Type="http://schemas.openxmlformats.org/officeDocument/2006/relationships/image" Target="../media/image60.png"/><Relationship Id="rId9" Type="http://schemas.openxmlformats.org/officeDocument/2006/relationships/image" Target="../media/image58.png"/><Relationship Id="rId5" Type="http://schemas.openxmlformats.org/officeDocument/2006/relationships/image" Target="../media/image57.png"/><Relationship Id="rId6" Type="http://schemas.openxmlformats.org/officeDocument/2006/relationships/image" Target="../media/image54.png"/><Relationship Id="rId7" Type="http://schemas.openxmlformats.org/officeDocument/2006/relationships/image" Target="../media/image61.png"/><Relationship Id="rId8" Type="http://schemas.openxmlformats.org/officeDocument/2006/relationships/image" Target="../media/image6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5.png"/><Relationship Id="rId4" Type="http://schemas.openxmlformats.org/officeDocument/2006/relationships/image" Target="../media/image58.png"/><Relationship Id="rId5" Type="http://schemas.openxmlformats.org/officeDocument/2006/relationships/image" Target="../media/image65.png"/><Relationship Id="rId6" Type="http://schemas.openxmlformats.org/officeDocument/2006/relationships/image" Target="../media/image52.png"/><Relationship Id="rId7" Type="http://schemas.openxmlformats.org/officeDocument/2006/relationships/image" Target="../media/image6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6.png"/><Relationship Id="rId4" Type="http://schemas.openxmlformats.org/officeDocument/2006/relationships/image" Target="../media/image75.png"/><Relationship Id="rId11" Type="http://schemas.openxmlformats.org/officeDocument/2006/relationships/image" Target="../media/image69.png"/><Relationship Id="rId10" Type="http://schemas.openxmlformats.org/officeDocument/2006/relationships/image" Target="../media/image73.png"/><Relationship Id="rId9" Type="http://schemas.openxmlformats.org/officeDocument/2006/relationships/image" Target="../media/image67.png"/><Relationship Id="rId5" Type="http://schemas.openxmlformats.org/officeDocument/2006/relationships/image" Target="../media/image56.png"/><Relationship Id="rId6" Type="http://schemas.openxmlformats.org/officeDocument/2006/relationships/image" Target="../media/image62.png"/><Relationship Id="rId7" Type="http://schemas.openxmlformats.org/officeDocument/2006/relationships/image" Target="../media/image59.png"/><Relationship Id="rId8" Type="http://schemas.openxmlformats.org/officeDocument/2006/relationships/image" Target="../media/image7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2.png"/><Relationship Id="rId4" Type="http://schemas.openxmlformats.org/officeDocument/2006/relationships/image" Target="../media/image6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87.png"/><Relationship Id="rId7" Type="http://schemas.openxmlformats.org/officeDocument/2006/relationships/image" Target="../media/image70.png"/><Relationship Id="rId8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7.png"/><Relationship Id="rId4" Type="http://schemas.openxmlformats.org/officeDocument/2006/relationships/image" Target="../media/image74.png"/><Relationship Id="rId5" Type="http://schemas.openxmlformats.org/officeDocument/2006/relationships/image" Target="../media/image8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8.png"/><Relationship Id="rId4" Type="http://schemas.openxmlformats.org/officeDocument/2006/relationships/image" Target="../media/image8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6.png"/><Relationship Id="rId4" Type="http://schemas.openxmlformats.org/officeDocument/2006/relationships/image" Target="../media/image7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2.png"/><Relationship Id="rId4" Type="http://schemas.openxmlformats.org/officeDocument/2006/relationships/image" Target="../media/image7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9.png"/><Relationship Id="rId4" Type="http://schemas.openxmlformats.org/officeDocument/2006/relationships/image" Target="../media/image8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1.png"/><Relationship Id="rId4" Type="http://schemas.openxmlformats.org/officeDocument/2006/relationships/image" Target="../media/image85.png"/><Relationship Id="rId5" Type="http://schemas.openxmlformats.org/officeDocument/2006/relationships/image" Target="../media/image1.png"/><Relationship Id="rId6" Type="http://schemas.openxmlformats.org/officeDocument/2006/relationships/image" Target="../media/image8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0.png"/><Relationship Id="rId4" Type="http://schemas.openxmlformats.org/officeDocument/2006/relationships/image" Target="../media/image86.png"/><Relationship Id="rId5" Type="http://schemas.openxmlformats.org/officeDocument/2006/relationships/image" Target="../media/image8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9.png"/><Relationship Id="rId4" Type="http://schemas.openxmlformats.org/officeDocument/2006/relationships/image" Target="../media/image91.png"/><Relationship Id="rId5" Type="http://schemas.openxmlformats.org/officeDocument/2006/relationships/image" Target="../media/image88.png"/><Relationship Id="rId6" Type="http://schemas.openxmlformats.org/officeDocument/2006/relationships/image" Target="../media/image9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9.png"/><Relationship Id="rId4" Type="http://schemas.openxmlformats.org/officeDocument/2006/relationships/image" Target="../media/image91.png"/><Relationship Id="rId5" Type="http://schemas.openxmlformats.org/officeDocument/2006/relationships/image" Target="../media/image88.png"/><Relationship Id="rId6" Type="http://schemas.openxmlformats.org/officeDocument/2006/relationships/image" Target="../media/image94.png"/><Relationship Id="rId7" Type="http://schemas.openxmlformats.org/officeDocument/2006/relationships/image" Target="../media/image9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pypi.org/project/kishu/" TargetMode="External"/><Relationship Id="rId4" Type="http://schemas.openxmlformats.org/officeDocument/2006/relationships/hyperlink" Target="https://github.com/illinoisdata/kish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6.png"/><Relationship Id="rId4" Type="http://schemas.openxmlformats.org/officeDocument/2006/relationships/image" Target="../media/image9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github.com/illinoisdata/kishu" TargetMode="External"/><Relationship Id="rId4" Type="http://schemas.openxmlformats.org/officeDocument/2006/relationships/hyperlink" Target="https://arxiv.org/abs/2406.13856" TargetMode="External"/><Relationship Id="rId5" Type="http://schemas.openxmlformats.org/officeDocument/2006/relationships/hyperlink" Target="https://dl.acm.org/doi/abs/10.14778/3626292.3626296" TargetMode="External"/><Relationship Id="rId6" Type="http://schemas.openxmlformats.org/officeDocument/2006/relationships/hyperlink" Target="https://arxiv.org/abs/2504.01367" TargetMode="External"/><Relationship Id="rId7" Type="http://schemas.openxmlformats.org/officeDocument/2006/relationships/hyperlink" Target="https://dl.acm.org/doi/abs/10.1145/3595360.3595855" TargetMode="External"/><Relationship Id="rId8" Type="http://schemas.openxmlformats.org/officeDocument/2006/relationships/image" Target="../media/image9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1" Type="http://schemas.openxmlformats.org/officeDocument/2006/relationships/image" Target="../media/image27.png"/><Relationship Id="rId10" Type="http://schemas.openxmlformats.org/officeDocument/2006/relationships/image" Target="../media/image25.png"/><Relationship Id="rId12" Type="http://schemas.openxmlformats.org/officeDocument/2006/relationships/image" Target="../media/image22.png"/><Relationship Id="rId9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42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ctrTitle"/>
          </p:nvPr>
        </p:nvSpPr>
        <p:spPr>
          <a:xfrm>
            <a:off x="628650" y="841772"/>
            <a:ext cx="73725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Kishu: World's First Undoable Notebook</a:t>
            </a:r>
            <a:endParaRPr/>
          </a:p>
        </p:txBody>
      </p:sp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628650" y="3172578"/>
            <a:ext cx="7372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/>
              <a:t>Zhaoheng (Billy) Li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zl20@illinois.edu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/>
              <a:t>May 16th,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2"/>
          <p:cNvGrpSpPr/>
          <p:nvPr/>
        </p:nvGrpSpPr>
        <p:grpSpPr>
          <a:xfrm>
            <a:off x="2758775" y="2535175"/>
            <a:ext cx="5542975" cy="1801594"/>
            <a:chOff x="2758775" y="2535175"/>
            <a:chExt cx="5542975" cy="1801594"/>
          </a:xfrm>
        </p:grpSpPr>
        <p:pic>
          <p:nvPicPr>
            <p:cNvPr id="206" name="Google Shape;206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58775" y="3083174"/>
              <a:ext cx="5542975" cy="125359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207" name="Google Shape;207;p22"/>
            <p:cNvCxnSpPr/>
            <p:nvPr/>
          </p:nvCxnSpPr>
          <p:spPr>
            <a:xfrm>
              <a:off x="3627925" y="2535175"/>
              <a:ext cx="0" cy="351300"/>
            </a:xfrm>
            <a:prstGeom prst="straightConnector1">
              <a:avLst/>
            </a:prstGeom>
            <a:noFill/>
            <a:ln cap="flat" cmpd="sng" w="19050">
              <a:solidFill>
                <a:srgbClr val="44546A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08" name="Google Shape;208;p22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Notebook states can be lost.</a:t>
            </a:r>
            <a:endParaRPr/>
          </a:p>
        </p:txBody>
      </p:sp>
      <p:sp>
        <p:nvSpPr>
          <p:cNvPr id="209" name="Google Shape;209;p22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22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"/>
              <a:t>Past states</a:t>
            </a:r>
            <a:r>
              <a:rPr lang="en"/>
              <a:t> are not recorded.</a:t>
            </a:r>
            <a:endParaRPr/>
          </a:p>
        </p:txBody>
      </p:sp>
      <p:pic>
        <p:nvPicPr>
          <p:cNvPr id="211" name="Google Shape;21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475" y="886676"/>
            <a:ext cx="1871698" cy="187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575" y="2876025"/>
            <a:ext cx="1899500" cy="1899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22"/>
          <p:cNvGrpSpPr/>
          <p:nvPr/>
        </p:nvGrpSpPr>
        <p:grpSpPr>
          <a:xfrm>
            <a:off x="4592563" y="2410675"/>
            <a:ext cx="4169863" cy="600300"/>
            <a:chOff x="4592563" y="2410675"/>
            <a:chExt cx="4169863" cy="600300"/>
          </a:xfrm>
        </p:grpSpPr>
        <p:sp>
          <p:nvSpPr>
            <p:cNvPr id="214" name="Google Shape;214;p22"/>
            <p:cNvSpPr txBox="1"/>
            <p:nvPr/>
          </p:nvSpPr>
          <p:spPr>
            <a:xfrm>
              <a:off x="4909225" y="2518075"/>
              <a:ext cx="3853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Cannot ‘un-overwrite’ variables</a:t>
              </a:r>
              <a:endParaRPr sz="1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15" name="Google Shape;215;p22"/>
            <p:cNvCxnSpPr/>
            <p:nvPr/>
          </p:nvCxnSpPr>
          <p:spPr>
            <a:xfrm>
              <a:off x="4789775" y="2509375"/>
              <a:ext cx="0" cy="3513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216" name="Google Shape;216;p22"/>
            <p:cNvSpPr txBox="1"/>
            <p:nvPr/>
          </p:nvSpPr>
          <p:spPr>
            <a:xfrm>
              <a:off x="4592563" y="2410675"/>
              <a:ext cx="1765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70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X</a:t>
              </a:r>
              <a:endParaRPr b="1" sz="2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17" name="Google Shape;2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775" y="1160874"/>
            <a:ext cx="5542975" cy="125359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18" name="Google Shape;218;p22"/>
          <p:cNvGrpSpPr/>
          <p:nvPr/>
        </p:nvGrpSpPr>
        <p:grpSpPr>
          <a:xfrm>
            <a:off x="2758775" y="3053987"/>
            <a:ext cx="5542974" cy="1282793"/>
            <a:chOff x="2758775" y="3080825"/>
            <a:chExt cx="5542974" cy="1282793"/>
          </a:xfrm>
        </p:grpSpPr>
        <p:pic>
          <p:nvPicPr>
            <p:cNvPr id="219" name="Google Shape;219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758775" y="3080825"/>
              <a:ext cx="5542974" cy="1282793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20" name="Google Shape;220;p22"/>
            <p:cNvSpPr/>
            <p:nvPr/>
          </p:nvSpPr>
          <p:spPr>
            <a:xfrm>
              <a:off x="6780750" y="3169825"/>
              <a:ext cx="1353300" cy="3216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3791100" y="3438150"/>
              <a:ext cx="1571400" cy="3216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are aware of session state loss.</a:t>
            </a:r>
            <a:endParaRPr/>
          </a:p>
        </p:txBody>
      </p:sp>
      <p:pic>
        <p:nvPicPr>
          <p:cNvPr id="227" name="Google Shape;2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975" y="1380625"/>
            <a:ext cx="3732200" cy="17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9975" y="3296475"/>
            <a:ext cx="3732201" cy="98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065" y="1173609"/>
            <a:ext cx="3732154" cy="20149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23"/>
          <p:cNvGrpSpPr/>
          <p:nvPr/>
        </p:nvGrpSpPr>
        <p:grpSpPr>
          <a:xfrm>
            <a:off x="497065" y="3395073"/>
            <a:ext cx="3611867" cy="1309876"/>
            <a:chOff x="497065" y="3395073"/>
            <a:chExt cx="3611867" cy="1309876"/>
          </a:xfrm>
        </p:grpSpPr>
        <p:pic>
          <p:nvPicPr>
            <p:cNvPr id="231" name="Google Shape;231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97065" y="3395073"/>
              <a:ext cx="3092792" cy="335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97065" y="3774367"/>
              <a:ext cx="3281598" cy="887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620712" y="3834072"/>
              <a:ext cx="2488220" cy="870877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/>
          <p:nvPr>
            <p:ph type="title"/>
          </p:nvPr>
        </p:nvSpPr>
        <p:spPr>
          <a:xfrm>
            <a:off x="623888" y="1282304"/>
            <a:ext cx="78867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09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090"/>
              <a:t>Existing state restoration approaches</a:t>
            </a:r>
            <a:endParaRPr sz="3090"/>
          </a:p>
        </p:txBody>
      </p:sp>
      <p:sp>
        <p:nvSpPr>
          <p:cNvPr id="239" name="Google Shape;239;p24"/>
          <p:cNvSpPr txBox="1"/>
          <p:nvPr/>
        </p:nvSpPr>
        <p:spPr>
          <a:xfrm>
            <a:off x="623900" y="2985800"/>
            <a:ext cx="7803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Rerunning cells</a:t>
            </a:r>
            <a:endParaRPr/>
          </a:p>
        </p:txBody>
      </p:sp>
      <p:grpSp>
        <p:nvGrpSpPr>
          <p:cNvPr id="245" name="Google Shape;245;p25"/>
          <p:cNvGrpSpPr/>
          <p:nvPr/>
        </p:nvGrpSpPr>
        <p:grpSpPr>
          <a:xfrm>
            <a:off x="331300" y="1358988"/>
            <a:ext cx="4617033" cy="1346325"/>
            <a:chOff x="331300" y="1358988"/>
            <a:chExt cx="4617033" cy="1346325"/>
          </a:xfrm>
        </p:grpSpPr>
        <p:pic>
          <p:nvPicPr>
            <p:cNvPr id="246" name="Google Shape;246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1300" y="1358988"/>
              <a:ext cx="4617033" cy="961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25"/>
            <p:cNvSpPr/>
            <p:nvPr/>
          </p:nvSpPr>
          <p:spPr>
            <a:xfrm>
              <a:off x="2262100" y="1778788"/>
              <a:ext cx="2593500" cy="2925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25"/>
            <p:cNvSpPr txBox="1"/>
            <p:nvPr/>
          </p:nvSpPr>
          <p:spPr>
            <a:xfrm>
              <a:off x="1888500" y="2243613"/>
              <a:ext cx="1685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Google Colab</a:t>
              </a: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9" name="Google Shape;249;p25"/>
          <p:cNvGrpSpPr/>
          <p:nvPr/>
        </p:nvGrpSpPr>
        <p:grpSpPr>
          <a:xfrm>
            <a:off x="4303900" y="2624457"/>
            <a:ext cx="4617024" cy="1153606"/>
            <a:chOff x="4572000" y="2619682"/>
            <a:chExt cx="4617024" cy="1153606"/>
          </a:xfrm>
        </p:grpSpPr>
        <p:pic>
          <p:nvPicPr>
            <p:cNvPr id="250" name="Google Shape;250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72000" y="2619682"/>
              <a:ext cx="4617024" cy="775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25"/>
            <p:cNvSpPr/>
            <p:nvPr/>
          </p:nvSpPr>
          <p:spPr>
            <a:xfrm>
              <a:off x="7498100" y="3019088"/>
              <a:ext cx="355200" cy="2925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2" name="Google Shape;252;p25"/>
            <p:cNvSpPr txBox="1"/>
            <p:nvPr/>
          </p:nvSpPr>
          <p:spPr>
            <a:xfrm>
              <a:off x="6255800" y="3311588"/>
              <a:ext cx="1685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JupyterLab</a:t>
              </a: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53" name="Google Shape;253;p25"/>
          <p:cNvGrpSpPr/>
          <p:nvPr/>
        </p:nvGrpSpPr>
        <p:grpSpPr>
          <a:xfrm>
            <a:off x="150975" y="3395325"/>
            <a:ext cx="4524225" cy="1600350"/>
            <a:chOff x="150975" y="3395325"/>
            <a:chExt cx="4524225" cy="1600350"/>
          </a:xfrm>
        </p:grpSpPr>
        <p:pic>
          <p:nvPicPr>
            <p:cNvPr id="254" name="Google Shape;254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0975" y="3395325"/>
              <a:ext cx="4524225" cy="1274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25"/>
            <p:cNvSpPr/>
            <p:nvPr/>
          </p:nvSpPr>
          <p:spPr>
            <a:xfrm>
              <a:off x="1414650" y="4321750"/>
              <a:ext cx="3178800" cy="2925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25"/>
            <p:cNvSpPr txBox="1"/>
            <p:nvPr/>
          </p:nvSpPr>
          <p:spPr>
            <a:xfrm>
              <a:off x="1981075" y="4533975"/>
              <a:ext cx="1685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Kaggle</a:t>
              </a: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/>
          <p:nvPr>
            <p:ph type="title"/>
          </p:nvPr>
        </p:nvSpPr>
        <p:spPr>
          <a:xfrm>
            <a:off x="445475" y="332325"/>
            <a:ext cx="84687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Rerunning cells</a:t>
            </a:r>
            <a:endParaRPr/>
          </a:p>
        </p:txBody>
      </p:sp>
      <p:grpSp>
        <p:nvGrpSpPr>
          <p:cNvPr id="262" name="Google Shape;262;p26"/>
          <p:cNvGrpSpPr/>
          <p:nvPr/>
        </p:nvGrpSpPr>
        <p:grpSpPr>
          <a:xfrm>
            <a:off x="410085" y="1663375"/>
            <a:ext cx="4699890" cy="2401275"/>
            <a:chOff x="496485" y="1663250"/>
            <a:chExt cx="4699890" cy="2401275"/>
          </a:xfrm>
        </p:grpSpPr>
        <p:pic>
          <p:nvPicPr>
            <p:cNvPr id="263" name="Google Shape;263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6485" y="1663250"/>
              <a:ext cx="3588666" cy="1685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64" name="Google Shape;264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55225" y="1798598"/>
              <a:ext cx="1828800" cy="108585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65" name="Google Shape;265;p26"/>
            <p:cNvSpPr txBox="1"/>
            <p:nvPr/>
          </p:nvSpPr>
          <p:spPr>
            <a:xfrm>
              <a:off x="1359975" y="3465425"/>
              <a:ext cx="3836400" cy="5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Can take a while.</a:t>
              </a: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66" name="Google Shape;266;p26"/>
          <p:cNvSpPr txBox="1"/>
          <p:nvPr/>
        </p:nvSpPr>
        <p:spPr>
          <a:xfrm>
            <a:off x="5448100" y="3465550"/>
            <a:ext cx="27576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current notebook cells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!= execution history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7" name="Google Shape;26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0175" y="1663437"/>
            <a:ext cx="1373975" cy="1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9245" y="1663438"/>
            <a:ext cx="1851381" cy="1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State dumping</a:t>
            </a:r>
            <a:endParaRPr/>
          </a:p>
        </p:txBody>
      </p:sp>
      <p:sp>
        <p:nvSpPr>
          <p:cNvPr id="274" name="Google Shape;274;p27"/>
          <p:cNvSpPr txBox="1"/>
          <p:nvPr>
            <p:ph idx="1" type="body"/>
          </p:nvPr>
        </p:nvSpPr>
        <p:spPr>
          <a:xfrm>
            <a:off x="744415" y="1369219"/>
            <a:ext cx="7770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27"/>
          <p:cNvPicPr preferRelativeResize="0"/>
          <p:nvPr/>
        </p:nvPicPr>
        <p:blipFill rotWithShape="1">
          <a:blip r:embed="rId3">
            <a:alphaModFix/>
          </a:blip>
          <a:srcRect b="0" l="9673" r="0" t="0"/>
          <a:stretch/>
        </p:blipFill>
        <p:spPr>
          <a:xfrm>
            <a:off x="771875" y="1779513"/>
            <a:ext cx="3235075" cy="552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76" name="Google Shape;276;p27"/>
          <p:cNvGrpSpPr/>
          <p:nvPr/>
        </p:nvGrpSpPr>
        <p:grpSpPr>
          <a:xfrm>
            <a:off x="1748488" y="2396687"/>
            <a:ext cx="1171408" cy="2111450"/>
            <a:chOff x="2194850" y="2040550"/>
            <a:chExt cx="1171408" cy="2111450"/>
          </a:xfrm>
        </p:grpSpPr>
        <p:pic>
          <p:nvPicPr>
            <p:cNvPr id="277" name="Google Shape;277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4850" y="3945919"/>
              <a:ext cx="1171408" cy="206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61650" y="3041650"/>
              <a:ext cx="837825" cy="8378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9" name="Google Shape;279;p27"/>
            <p:cNvCxnSpPr>
              <a:endCxn id="278" idx="0"/>
            </p:cNvCxnSpPr>
            <p:nvPr/>
          </p:nvCxnSpPr>
          <p:spPr>
            <a:xfrm>
              <a:off x="2779363" y="2040550"/>
              <a:ext cx="1200" cy="100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280" name="Google Shape;280;p27"/>
          <p:cNvPicPr preferRelativeResize="0"/>
          <p:nvPr/>
        </p:nvPicPr>
        <p:blipFill rotWithShape="1">
          <a:blip r:embed="rId6">
            <a:alphaModFix/>
          </a:blip>
          <a:srcRect b="28681" l="22616" r="55472" t="43436"/>
          <a:stretch/>
        </p:blipFill>
        <p:spPr>
          <a:xfrm>
            <a:off x="1526163" y="1534451"/>
            <a:ext cx="1789025" cy="10425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81" name="Google Shape;281;p27"/>
          <p:cNvGrpSpPr/>
          <p:nvPr/>
        </p:nvGrpSpPr>
        <p:grpSpPr>
          <a:xfrm>
            <a:off x="2753113" y="1315162"/>
            <a:ext cx="5734751" cy="2501538"/>
            <a:chOff x="3199475" y="959025"/>
            <a:chExt cx="5734751" cy="2501538"/>
          </a:xfrm>
        </p:grpSpPr>
        <p:pic>
          <p:nvPicPr>
            <p:cNvPr id="282" name="Google Shape;282;p27"/>
            <p:cNvPicPr preferRelativeResize="0"/>
            <p:nvPr/>
          </p:nvPicPr>
          <p:blipFill rotWithShape="1">
            <a:blip r:embed="rId7">
              <a:alphaModFix/>
            </a:blip>
            <a:srcRect b="3318" l="19089" r="2705" t="13714"/>
            <a:stretch/>
          </p:blipFill>
          <p:spPr>
            <a:xfrm>
              <a:off x="4695950" y="959025"/>
              <a:ext cx="4238276" cy="2302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283" name="Google Shape;283;p27"/>
            <p:cNvCxnSpPr>
              <a:stCxn id="278" idx="3"/>
            </p:cNvCxnSpPr>
            <p:nvPr/>
          </p:nvCxnSpPr>
          <p:spPr>
            <a:xfrm flipH="1" rot="10800000">
              <a:off x="3199475" y="2321763"/>
              <a:ext cx="1325100" cy="11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 txBox="1"/>
          <p:nvPr/>
        </p:nvSpPr>
        <p:spPr>
          <a:xfrm>
            <a:off x="2077700" y="1331375"/>
            <a:ext cx="226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[2]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9" name="Google Shape;2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238" y="1376213"/>
            <a:ext cx="4257726" cy="24816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0" name="Google Shape;290;p28"/>
          <p:cNvSpPr/>
          <p:nvPr/>
        </p:nvSpPr>
        <p:spPr>
          <a:xfrm>
            <a:off x="2114400" y="1378950"/>
            <a:ext cx="4257600" cy="2481600"/>
          </a:xfrm>
          <a:prstGeom prst="rect">
            <a:avLst/>
          </a:prstGeom>
          <a:solidFill>
            <a:srgbClr val="E7E6E6">
              <a:alpha val="8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28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State dumping</a:t>
            </a:r>
            <a:endParaRPr/>
          </a:p>
        </p:txBody>
      </p:sp>
      <p:sp>
        <p:nvSpPr>
          <p:cNvPr id="292" name="Google Shape;292;p28"/>
          <p:cNvSpPr txBox="1"/>
          <p:nvPr/>
        </p:nvSpPr>
        <p:spPr>
          <a:xfrm>
            <a:off x="-24100" y="4710825"/>
            <a:ext cx="89613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[1] Weinman, Nathaniel, et al. "Fork it: Supporting stateful alternatives in computational notebooks, CHI 2021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" name="Google Shape;293;p28"/>
          <p:cNvGrpSpPr/>
          <p:nvPr/>
        </p:nvGrpSpPr>
        <p:grpSpPr>
          <a:xfrm>
            <a:off x="753950" y="3434600"/>
            <a:ext cx="837825" cy="837825"/>
            <a:chOff x="7092225" y="3895887"/>
            <a:chExt cx="837825" cy="837825"/>
          </a:xfrm>
        </p:grpSpPr>
        <p:sp>
          <p:nvSpPr>
            <p:cNvPr id="294" name="Google Shape;294;p28"/>
            <p:cNvSpPr/>
            <p:nvPr/>
          </p:nvSpPr>
          <p:spPr>
            <a:xfrm>
              <a:off x="7242200" y="4000500"/>
              <a:ext cx="537900" cy="646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295" name="Google Shape;295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92225" y="3895887"/>
              <a:ext cx="837825" cy="837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6" name="Google Shape;296;p28"/>
          <p:cNvGrpSpPr/>
          <p:nvPr/>
        </p:nvGrpSpPr>
        <p:grpSpPr>
          <a:xfrm>
            <a:off x="896775" y="3307562"/>
            <a:ext cx="837825" cy="837825"/>
            <a:chOff x="7092225" y="3895887"/>
            <a:chExt cx="837825" cy="837825"/>
          </a:xfrm>
        </p:grpSpPr>
        <p:sp>
          <p:nvSpPr>
            <p:cNvPr id="297" name="Google Shape;297;p28"/>
            <p:cNvSpPr/>
            <p:nvPr/>
          </p:nvSpPr>
          <p:spPr>
            <a:xfrm>
              <a:off x="7242200" y="4000500"/>
              <a:ext cx="537900" cy="646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298" name="Google Shape;298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92225" y="3895887"/>
              <a:ext cx="837825" cy="837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9" name="Google Shape;299;p28"/>
          <p:cNvGrpSpPr/>
          <p:nvPr/>
        </p:nvGrpSpPr>
        <p:grpSpPr>
          <a:xfrm>
            <a:off x="1029950" y="3156425"/>
            <a:ext cx="837825" cy="837825"/>
            <a:chOff x="7092225" y="3895887"/>
            <a:chExt cx="837825" cy="837825"/>
          </a:xfrm>
        </p:grpSpPr>
        <p:sp>
          <p:nvSpPr>
            <p:cNvPr id="300" name="Google Shape;300;p28"/>
            <p:cNvSpPr/>
            <p:nvPr/>
          </p:nvSpPr>
          <p:spPr>
            <a:xfrm>
              <a:off x="7242200" y="4000500"/>
              <a:ext cx="537900" cy="646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301" name="Google Shape;301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92225" y="3895887"/>
              <a:ext cx="837825" cy="837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" name="Google Shape;302;p28"/>
          <p:cNvGrpSpPr/>
          <p:nvPr/>
        </p:nvGrpSpPr>
        <p:grpSpPr>
          <a:xfrm>
            <a:off x="1163125" y="2991875"/>
            <a:ext cx="837825" cy="837825"/>
            <a:chOff x="7092225" y="3895887"/>
            <a:chExt cx="837825" cy="837825"/>
          </a:xfrm>
        </p:grpSpPr>
        <p:sp>
          <p:nvSpPr>
            <p:cNvPr id="303" name="Google Shape;303;p28"/>
            <p:cNvSpPr/>
            <p:nvPr/>
          </p:nvSpPr>
          <p:spPr>
            <a:xfrm>
              <a:off x="7242200" y="4000500"/>
              <a:ext cx="537900" cy="646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304" name="Google Shape;304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92225" y="3895887"/>
              <a:ext cx="837825" cy="837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28"/>
          <p:cNvSpPr txBox="1"/>
          <p:nvPr/>
        </p:nvSpPr>
        <p:spPr>
          <a:xfrm>
            <a:off x="7437065" y="1368525"/>
            <a:ext cx="48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28"/>
          <p:cNvSpPr txBox="1"/>
          <p:nvPr/>
        </p:nvSpPr>
        <p:spPr>
          <a:xfrm>
            <a:off x="1810315" y="3021100"/>
            <a:ext cx="52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7" name="Google Shape;307;p28"/>
          <p:cNvPicPr preferRelativeResize="0"/>
          <p:nvPr/>
        </p:nvPicPr>
        <p:blipFill rotWithShape="1">
          <a:blip r:embed="rId5">
            <a:alphaModFix/>
          </a:blip>
          <a:srcRect b="78459" l="0" r="0" t="0"/>
          <a:stretch/>
        </p:blipFill>
        <p:spPr>
          <a:xfrm>
            <a:off x="4409875" y="2481238"/>
            <a:ext cx="3065526" cy="6002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8" name="Google Shape;308;p28"/>
          <p:cNvPicPr preferRelativeResize="0"/>
          <p:nvPr/>
        </p:nvPicPr>
        <p:blipFill rotWithShape="1">
          <a:blip r:embed="rId5">
            <a:alphaModFix/>
          </a:blip>
          <a:srcRect b="0" l="0" r="0" t="90865"/>
          <a:stretch/>
        </p:blipFill>
        <p:spPr>
          <a:xfrm>
            <a:off x="4409875" y="3462898"/>
            <a:ext cx="3065526" cy="254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9" name="Google Shape;309;p28"/>
          <p:cNvSpPr txBox="1"/>
          <p:nvPr/>
        </p:nvSpPr>
        <p:spPr>
          <a:xfrm rot="5400000">
            <a:off x="5751838" y="3044013"/>
            <a:ext cx="38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5126575" y="3546788"/>
            <a:ext cx="589500" cy="170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1" name="Google Shape;311;p28"/>
          <p:cNvPicPr preferRelativeResize="0"/>
          <p:nvPr/>
        </p:nvPicPr>
        <p:blipFill rotWithShape="1">
          <a:blip r:embed="rId6">
            <a:alphaModFix/>
          </a:blip>
          <a:srcRect b="-9" l="0" r="0" t="8584"/>
          <a:stretch/>
        </p:blipFill>
        <p:spPr>
          <a:xfrm>
            <a:off x="4409863" y="3882050"/>
            <a:ext cx="3065525" cy="3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5325" y="1131838"/>
            <a:ext cx="1154625" cy="98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313" name="Google Shape;313;p28"/>
          <p:cNvGrpSpPr/>
          <p:nvPr/>
        </p:nvGrpSpPr>
        <p:grpSpPr>
          <a:xfrm>
            <a:off x="2417675" y="1133987"/>
            <a:ext cx="2572911" cy="978386"/>
            <a:chOff x="2379956" y="1287175"/>
            <a:chExt cx="3206919" cy="1454200"/>
          </a:xfrm>
        </p:grpSpPr>
        <p:pic>
          <p:nvPicPr>
            <p:cNvPr id="314" name="Google Shape;314;p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776500" y="1287175"/>
              <a:ext cx="2810375" cy="1454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315" name="Google Shape;315;p28"/>
            <p:cNvCxnSpPr/>
            <p:nvPr/>
          </p:nvCxnSpPr>
          <p:spPr>
            <a:xfrm>
              <a:off x="2379956" y="2014276"/>
              <a:ext cx="297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16" name="Google Shape;316;p28"/>
          <p:cNvGrpSpPr/>
          <p:nvPr/>
        </p:nvGrpSpPr>
        <p:grpSpPr>
          <a:xfrm>
            <a:off x="5072751" y="1131838"/>
            <a:ext cx="2282152" cy="982653"/>
            <a:chOff x="5634671" y="1343563"/>
            <a:chExt cx="3246305" cy="1397800"/>
          </a:xfrm>
        </p:grpSpPr>
        <p:pic>
          <p:nvPicPr>
            <p:cNvPr id="317" name="Google Shape;317;p2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994700" y="1343563"/>
              <a:ext cx="2886276" cy="1397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318" name="Google Shape;318;p28"/>
            <p:cNvCxnSpPr/>
            <p:nvPr/>
          </p:nvCxnSpPr>
          <p:spPr>
            <a:xfrm>
              <a:off x="5634671" y="2042485"/>
              <a:ext cx="297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OS-level checkpointing</a:t>
            </a:r>
            <a:endParaRPr/>
          </a:p>
        </p:txBody>
      </p:sp>
      <p:sp>
        <p:nvSpPr>
          <p:cNvPr id="324" name="Google Shape;324;p29"/>
          <p:cNvSpPr txBox="1"/>
          <p:nvPr/>
        </p:nvSpPr>
        <p:spPr>
          <a:xfrm>
            <a:off x="-53000" y="4733725"/>
            <a:ext cx="8961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[2] Mario Juric, et al. "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Checkpoint, Restore, and Live Migration for Science Platforms”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Arxiv preprint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51" y="1164952"/>
            <a:ext cx="3459583" cy="114893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6" name="Google Shape;326;p29"/>
          <p:cNvSpPr txBox="1"/>
          <p:nvPr/>
        </p:nvSpPr>
        <p:spPr>
          <a:xfrm>
            <a:off x="1953125" y="3006375"/>
            <a:ext cx="44700" cy="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29"/>
          <p:cNvSpPr txBox="1"/>
          <p:nvPr/>
        </p:nvSpPr>
        <p:spPr>
          <a:xfrm>
            <a:off x="787600" y="2310063"/>
            <a:ext cx="46008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Dump process memory with CRIU [2]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8" name="Google Shape;328;p29"/>
          <p:cNvCxnSpPr>
            <a:endCxn id="329" idx="0"/>
          </p:cNvCxnSpPr>
          <p:nvPr/>
        </p:nvCxnSpPr>
        <p:spPr>
          <a:xfrm>
            <a:off x="2184739" y="2843174"/>
            <a:ext cx="0" cy="9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30" name="Google Shape;33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7050" y="3743034"/>
            <a:ext cx="3016499" cy="10098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9" name="Google Shape;32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1827" y="3787874"/>
            <a:ext cx="945825" cy="945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29"/>
          <p:cNvGrpSpPr/>
          <p:nvPr/>
        </p:nvGrpSpPr>
        <p:grpSpPr>
          <a:xfrm>
            <a:off x="2946713" y="1164962"/>
            <a:ext cx="5762351" cy="2597288"/>
            <a:chOff x="3171875" y="959025"/>
            <a:chExt cx="5762351" cy="2597288"/>
          </a:xfrm>
        </p:grpSpPr>
        <p:pic>
          <p:nvPicPr>
            <p:cNvPr id="332" name="Google Shape;332;p29"/>
            <p:cNvPicPr preferRelativeResize="0"/>
            <p:nvPr/>
          </p:nvPicPr>
          <p:blipFill rotWithShape="1">
            <a:blip r:embed="rId6">
              <a:alphaModFix/>
            </a:blip>
            <a:srcRect b="3318" l="19089" r="2705" t="13714"/>
            <a:stretch/>
          </p:blipFill>
          <p:spPr>
            <a:xfrm>
              <a:off x="4695950" y="959025"/>
              <a:ext cx="4238276" cy="2302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333" name="Google Shape;333;p29"/>
            <p:cNvCxnSpPr/>
            <p:nvPr/>
          </p:nvCxnSpPr>
          <p:spPr>
            <a:xfrm flipH="1" rot="10800000">
              <a:off x="3171875" y="2417513"/>
              <a:ext cx="1325100" cy="11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334" name="Google Shape;33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0101" y="3992013"/>
            <a:ext cx="511950" cy="5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6726" y="3992001"/>
            <a:ext cx="511950" cy="5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0151" y="3992001"/>
            <a:ext cx="511950" cy="51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9"/>
          <p:cNvSpPr txBox="1"/>
          <p:nvPr/>
        </p:nvSpPr>
        <p:spPr>
          <a:xfrm>
            <a:off x="3810990" y="3948375"/>
            <a:ext cx="52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OS-level checkpointing</a:t>
            </a:r>
            <a:endParaRPr/>
          </a:p>
        </p:txBody>
      </p:sp>
      <p:sp>
        <p:nvSpPr>
          <p:cNvPr id="343" name="Google Shape;343;p30"/>
          <p:cNvSpPr txBox="1"/>
          <p:nvPr/>
        </p:nvSpPr>
        <p:spPr>
          <a:xfrm>
            <a:off x="1953125" y="3006375"/>
            <a:ext cx="44700" cy="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4" name="Google Shape;3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00" y="1388350"/>
            <a:ext cx="2200887" cy="126389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5" name="Google Shape;345;p30"/>
          <p:cNvPicPr preferRelativeResize="0"/>
          <p:nvPr/>
        </p:nvPicPr>
        <p:blipFill rotWithShape="1">
          <a:blip r:embed="rId4">
            <a:alphaModFix/>
          </a:blip>
          <a:srcRect b="19679" l="9484" r="53054" t="19203"/>
          <a:stretch/>
        </p:blipFill>
        <p:spPr>
          <a:xfrm>
            <a:off x="1773448" y="2807788"/>
            <a:ext cx="404062" cy="4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0"/>
          <p:cNvPicPr preferRelativeResize="0"/>
          <p:nvPr/>
        </p:nvPicPr>
        <p:blipFill rotWithShape="1">
          <a:blip r:embed="rId4">
            <a:alphaModFix/>
          </a:blip>
          <a:srcRect b="21365" l="53754" r="11010" t="20481"/>
          <a:stretch/>
        </p:blipFill>
        <p:spPr>
          <a:xfrm>
            <a:off x="5901225" y="2828750"/>
            <a:ext cx="358800" cy="3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9863" y="1388350"/>
            <a:ext cx="1421887" cy="126389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8" name="Google Shape;34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6728" y="1388353"/>
            <a:ext cx="3255303" cy="126389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9" name="Google Shape;34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26205" y="3316278"/>
            <a:ext cx="4108855" cy="7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0"/>
          <p:cNvSpPr txBox="1"/>
          <p:nvPr/>
        </p:nvSpPr>
        <p:spPr>
          <a:xfrm>
            <a:off x="3576725" y="1126745"/>
            <a:ext cx="3153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load tensor onto GPU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51" name="Google Shape;351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5474" y="2763499"/>
            <a:ext cx="873600" cy="103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27149" y="4251732"/>
            <a:ext cx="758297" cy="74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12277" y="4227274"/>
            <a:ext cx="721818" cy="7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Checkpointing state via OS-level tools</a:t>
            </a:r>
            <a:endParaRPr/>
          </a:p>
        </p:txBody>
      </p:sp>
      <p:sp>
        <p:nvSpPr>
          <p:cNvPr id="359" name="Google Shape;359;p31"/>
          <p:cNvSpPr txBox="1"/>
          <p:nvPr>
            <p:ph idx="1" type="body"/>
          </p:nvPr>
        </p:nvSpPr>
        <p:spPr>
          <a:xfrm>
            <a:off x="744415" y="1369219"/>
            <a:ext cx="7770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1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31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OS-level checkpointing only works for </a:t>
            </a:r>
            <a:r>
              <a:rPr b="1" lang="en"/>
              <a:t>certain OSes</a:t>
            </a:r>
            <a:r>
              <a:rPr lang="en"/>
              <a:t>.</a:t>
            </a:r>
            <a:endParaRPr/>
          </a:p>
        </p:txBody>
      </p:sp>
      <p:pic>
        <p:nvPicPr>
          <p:cNvPr id="362" name="Google Shape;3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749" y="1279425"/>
            <a:ext cx="4050100" cy="1345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3" name="Google Shape;36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397" y="2843200"/>
            <a:ext cx="917750" cy="8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2949" y="2774099"/>
            <a:ext cx="873600" cy="103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1"/>
          <p:cNvPicPr preferRelativeResize="0"/>
          <p:nvPr/>
        </p:nvPicPr>
        <p:blipFill rotWithShape="1">
          <a:blip r:embed="rId6">
            <a:alphaModFix/>
          </a:blip>
          <a:srcRect b="19679" l="9484" r="53054" t="19203"/>
          <a:stretch/>
        </p:blipFill>
        <p:spPr>
          <a:xfrm>
            <a:off x="1633036" y="3905298"/>
            <a:ext cx="583200" cy="59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1"/>
          <p:cNvPicPr preferRelativeResize="0"/>
          <p:nvPr/>
        </p:nvPicPr>
        <p:blipFill rotWithShape="1">
          <a:blip r:embed="rId6">
            <a:alphaModFix/>
          </a:blip>
          <a:srcRect b="21365" l="53754" r="11010" t="20481"/>
          <a:stretch/>
        </p:blipFill>
        <p:spPr>
          <a:xfrm>
            <a:off x="6813748" y="3902938"/>
            <a:ext cx="583200" cy="601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1675" y="2813600"/>
            <a:ext cx="873600" cy="960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all the notebook users out there…</a:t>
            </a:r>
            <a:endParaRPr/>
          </a:p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744415" y="1369219"/>
            <a:ext cx="7770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73199" l="0" r="0" t="0"/>
          <a:stretch/>
        </p:blipFill>
        <p:spPr>
          <a:xfrm>
            <a:off x="2839175" y="1167666"/>
            <a:ext cx="3581400" cy="875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675" y="2479475"/>
            <a:ext cx="6991350" cy="838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5050" y="3057250"/>
            <a:ext cx="6477000" cy="857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6">
            <a:alphaModFix/>
          </a:blip>
          <a:srcRect b="0" l="0" r="0" t="20407"/>
          <a:stretch/>
        </p:blipFill>
        <p:spPr>
          <a:xfrm>
            <a:off x="1520825" y="4350725"/>
            <a:ext cx="6307799" cy="460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2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Manually storing changed data</a:t>
            </a:r>
            <a:endParaRPr/>
          </a:p>
        </p:txBody>
      </p:sp>
      <p:pic>
        <p:nvPicPr>
          <p:cNvPr id="373" name="Google Shape;37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850" y="2347166"/>
            <a:ext cx="3285326" cy="97819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4" name="Google Shape;37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3980" y="2330373"/>
            <a:ext cx="3083313" cy="99338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5" name="Google Shape;37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845" y="3500525"/>
            <a:ext cx="3285327" cy="92035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6" name="Google Shape;376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1599" y="3846413"/>
            <a:ext cx="3083325" cy="57445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7" name="Google Shape;37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4597" y="978835"/>
            <a:ext cx="3612499" cy="113923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8" name="Google Shape;378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58975" y="3063152"/>
            <a:ext cx="1003196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03763" y="3118588"/>
            <a:ext cx="2708300" cy="2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55150" y="4215688"/>
            <a:ext cx="2554524" cy="2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29300" y="4278050"/>
            <a:ext cx="2532875" cy="1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2"/>
          <p:cNvSpPr/>
          <p:nvPr/>
        </p:nvSpPr>
        <p:spPr>
          <a:xfrm>
            <a:off x="3118875" y="1382575"/>
            <a:ext cx="419700" cy="114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32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32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If we know what cell executions do, we can manually save (only) changed data.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33"/>
          <p:cNvPicPr preferRelativeResize="0"/>
          <p:nvPr/>
        </p:nvPicPr>
        <p:blipFill rotWithShape="1">
          <a:blip r:embed="rId3">
            <a:alphaModFix/>
          </a:blip>
          <a:srcRect b="64858" l="0" r="0" t="0"/>
          <a:stretch/>
        </p:blipFill>
        <p:spPr>
          <a:xfrm>
            <a:off x="1328725" y="990750"/>
            <a:ext cx="2673850" cy="112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3"/>
          <p:cNvPicPr preferRelativeResize="0"/>
          <p:nvPr/>
        </p:nvPicPr>
        <p:blipFill rotWithShape="1">
          <a:blip r:embed="rId3">
            <a:alphaModFix/>
          </a:blip>
          <a:srcRect b="17259" l="0" r="0" t="0"/>
          <a:stretch/>
        </p:blipFill>
        <p:spPr>
          <a:xfrm>
            <a:off x="1328725" y="978825"/>
            <a:ext cx="2673850" cy="26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3"/>
          <p:cNvPicPr preferRelativeResize="0"/>
          <p:nvPr/>
        </p:nvPicPr>
        <p:blipFill rotWithShape="1">
          <a:blip r:embed="rId3">
            <a:alphaModFix/>
          </a:blip>
          <a:srcRect b="36459" l="0" r="0" t="0"/>
          <a:stretch/>
        </p:blipFill>
        <p:spPr>
          <a:xfrm>
            <a:off x="1328725" y="978825"/>
            <a:ext cx="2673850" cy="203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725" y="978825"/>
            <a:ext cx="2673842" cy="3205474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3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"/>
              <a:t>Manually storing changed data requires expertise.</a:t>
            </a:r>
            <a:endParaRPr/>
          </a:p>
        </p:txBody>
      </p:sp>
      <p:sp>
        <p:nvSpPr>
          <p:cNvPr id="394" name="Google Shape;394;p33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33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Correctly </a:t>
            </a:r>
            <a:r>
              <a:rPr b="1" lang="en"/>
              <a:t>storing</a:t>
            </a:r>
            <a:r>
              <a:rPr lang="en"/>
              <a:t> changed data </a:t>
            </a:r>
            <a:r>
              <a:rPr lang="en"/>
              <a:t>requires expertise</a:t>
            </a:r>
            <a:r>
              <a:rPr lang="en"/>
              <a:t>.</a:t>
            </a:r>
            <a:endParaRPr/>
          </a:p>
        </p:txBody>
      </p:sp>
      <p:sp>
        <p:nvSpPr>
          <p:cNvPr id="396" name="Google Shape;396;p33"/>
          <p:cNvSpPr txBox="1"/>
          <p:nvPr/>
        </p:nvSpPr>
        <p:spPr>
          <a:xfrm>
            <a:off x="864450" y="4208138"/>
            <a:ext cx="27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33"/>
          <p:cNvSpPr txBox="1"/>
          <p:nvPr/>
        </p:nvSpPr>
        <p:spPr>
          <a:xfrm>
            <a:off x="4507300" y="4043075"/>
            <a:ext cx="464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Incorrect storage can break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shared references.</a:t>
            </a:r>
            <a:endParaRPr sz="1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8" name="Google Shape;398;p33"/>
          <p:cNvPicPr preferRelativeResize="0"/>
          <p:nvPr/>
        </p:nvPicPr>
        <p:blipFill rotWithShape="1">
          <a:blip r:embed="rId3">
            <a:alphaModFix/>
          </a:blip>
          <a:srcRect b="85596" l="0" r="0" t="0"/>
          <a:stretch/>
        </p:blipFill>
        <p:spPr>
          <a:xfrm>
            <a:off x="1328725" y="990750"/>
            <a:ext cx="2673850" cy="461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33"/>
          <p:cNvGrpSpPr/>
          <p:nvPr/>
        </p:nvGrpSpPr>
        <p:grpSpPr>
          <a:xfrm>
            <a:off x="5412125" y="1211125"/>
            <a:ext cx="1458300" cy="1001775"/>
            <a:chOff x="5412125" y="1211125"/>
            <a:chExt cx="1458300" cy="1001775"/>
          </a:xfrm>
        </p:grpSpPr>
        <p:sp>
          <p:nvSpPr>
            <p:cNvPr id="400" name="Google Shape;400;p33"/>
            <p:cNvSpPr/>
            <p:nvPr/>
          </p:nvSpPr>
          <p:spPr>
            <a:xfrm>
              <a:off x="5412125" y="1873600"/>
              <a:ext cx="1458300" cy="3393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list_inner</a:t>
              </a:r>
              <a:endParaRPr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01" name="Google Shape;401;p33"/>
            <p:cNvSpPr/>
            <p:nvPr/>
          </p:nvSpPr>
          <p:spPr>
            <a:xfrm>
              <a:off x="5412125" y="1211125"/>
              <a:ext cx="1458300" cy="3393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list_outer</a:t>
              </a:r>
              <a:endParaRPr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02" name="Google Shape;402;p33"/>
            <p:cNvCxnSpPr>
              <a:stCxn id="401" idx="2"/>
              <a:endCxn id="400" idx="0"/>
            </p:cNvCxnSpPr>
            <p:nvPr/>
          </p:nvCxnSpPr>
          <p:spPr>
            <a:xfrm>
              <a:off x="6141275" y="1550425"/>
              <a:ext cx="0" cy="32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03" name="Google Shape;403;p33"/>
          <p:cNvGrpSpPr/>
          <p:nvPr/>
        </p:nvGrpSpPr>
        <p:grpSpPr>
          <a:xfrm>
            <a:off x="4507300" y="2903563"/>
            <a:ext cx="1458300" cy="1001775"/>
            <a:chOff x="4507300" y="2903563"/>
            <a:chExt cx="1458300" cy="1001775"/>
          </a:xfrm>
        </p:grpSpPr>
        <p:sp>
          <p:nvSpPr>
            <p:cNvPr id="404" name="Google Shape;404;p33"/>
            <p:cNvSpPr/>
            <p:nvPr/>
          </p:nvSpPr>
          <p:spPr>
            <a:xfrm>
              <a:off x="4507300" y="3566038"/>
              <a:ext cx="1458300" cy="3393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list_inner?</a:t>
              </a:r>
              <a:endParaRPr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4507300" y="2903563"/>
              <a:ext cx="1458300" cy="3393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list_outer</a:t>
              </a:r>
              <a:endParaRPr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06" name="Google Shape;406;p33"/>
            <p:cNvCxnSpPr>
              <a:stCxn id="405" idx="2"/>
              <a:endCxn id="404" idx="0"/>
            </p:cNvCxnSpPr>
            <p:nvPr/>
          </p:nvCxnSpPr>
          <p:spPr>
            <a:xfrm>
              <a:off x="5236450" y="3242863"/>
              <a:ext cx="0" cy="32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407" name="Google Shape;407;p33"/>
          <p:cNvSpPr/>
          <p:nvPr/>
        </p:nvSpPr>
        <p:spPr>
          <a:xfrm>
            <a:off x="6291900" y="3566038"/>
            <a:ext cx="1458300" cy="339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list_inner</a:t>
            </a:r>
            <a:endParaRPr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8" name="Google Shape;408;p33"/>
          <p:cNvSpPr/>
          <p:nvPr/>
        </p:nvSpPr>
        <p:spPr>
          <a:xfrm>
            <a:off x="4399825" y="3394550"/>
            <a:ext cx="1694700" cy="689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33"/>
          <p:cNvSpPr/>
          <p:nvPr/>
        </p:nvSpPr>
        <p:spPr>
          <a:xfrm>
            <a:off x="6173700" y="3394550"/>
            <a:ext cx="1694700" cy="689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34"/>
          <p:cNvGrpSpPr/>
          <p:nvPr/>
        </p:nvGrpSpPr>
        <p:grpSpPr>
          <a:xfrm>
            <a:off x="5505825" y="2020138"/>
            <a:ext cx="2805600" cy="1534575"/>
            <a:chOff x="3077750" y="2746275"/>
            <a:chExt cx="2805600" cy="1534575"/>
          </a:xfrm>
        </p:grpSpPr>
        <p:pic>
          <p:nvPicPr>
            <p:cNvPr id="415" name="Google Shape;41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77750" y="2746275"/>
              <a:ext cx="2805450" cy="1166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p34"/>
            <p:cNvSpPr txBox="1"/>
            <p:nvPr/>
          </p:nvSpPr>
          <p:spPr>
            <a:xfrm>
              <a:off x="3077750" y="3911550"/>
              <a:ext cx="2805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Hidden updates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17" name="Google Shape;417;p34"/>
          <p:cNvGrpSpPr/>
          <p:nvPr/>
        </p:nvGrpSpPr>
        <p:grpSpPr>
          <a:xfrm>
            <a:off x="645150" y="2020125"/>
            <a:ext cx="2958300" cy="1194475"/>
            <a:chOff x="5198400" y="1533775"/>
            <a:chExt cx="2958300" cy="1194475"/>
          </a:xfrm>
        </p:grpSpPr>
        <p:pic>
          <p:nvPicPr>
            <p:cNvPr id="418" name="Google Shape;418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98400" y="1533775"/>
              <a:ext cx="2958212" cy="8251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419" name="Google Shape;419;p34"/>
            <p:cNvSpPr txBox="1"/>
            <p:nvPr/>
          </p:nvSpPr>
          <p:spPr>
            <a:xfrm>
              <a:off x="5198400" y="2358950"/>
              <a:ext cx="2958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Control flows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20" name="Google Shape;420;p34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"/>
              <a:t>Manually storing changed data requires expertise.</a:t>
            </a:r>
            <a:endParaRPr/>
          </a:p>
        </p:txBody>
      </p:sp>
      <p:sp>
        <p:nvSpPr>
          <p:cNvPr id="421" name="Google Shape;421;p34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34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Correctly </a:t>
            </a:r>
            <a:r>
              <a:rPr b="1" lang="en"/>
              <a:t>identifying</a:t>
            </a:r>
            <a:r>
              <a:rPr lang="en"/>
              <a:t> changed data </a:t>
            </a:r>
            <a:r>
              <a:rPr lang="en"/>
              <a:t>requires expertise.</a:t>
            </a:r>
            <a:endParaRPr/>
          </a:p>
        </p:txBody>
      </p:sp>
      <p:sp>
        <p:nvSpPr>
          <p:cNvPr id="423" name="Google Shape;423;p34"/>
          <p:cNvSpPr/>
          <p:nvPr/>
        </p:nvSpPr>
        <p:spPr>
          <a:xfrm>
            <a:off x="1265175" y="2414400"/>
            <a:ext cx="363000" cy="314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34"/>
          <p:cNvSpPr/>
          <p:nvPr/>
        </p:nvSpPr>
        <p:spPr>
          <a:xfrm>
            <a:off x="5764725" y="2289163"/>
            <a:ext cx="999300" cy="283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p34"/>
          <p:cNvSpPr txBox="1"/>
          <p:nvPr/>
        </p:nvSpPr>
        <p:spPr>
          <a:xfrm>
            <a:off x="3847425" y="2762038"/>
            <a:ext cx="19593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Updated despite not appearing in 2nd cell!</a:t>
            </a:r>
            <a:endParaRPr sz="11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5"/>
          <p:cNvSpPr/>
          <p:nvPr/>
        </p:nvSpPr>
        <p:spPr>
          <a:xfrm>
            <a:off x="5928475" y="3924900"/>
            <a:ext cx="2559600" cy="64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35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sum up existing approaches…</a:t>
            </a:r>
            <a:endParaRPr/>
          </a:p>
        </p:txBody>
      </p:sp>
      <p:sp>
        <p:nvSpPr>
          <p:cNvPr id="432" name="Google Shape;432;p35"/>
          <p:cNvSpPr txBox="1"/>
          <p:nvPr/>
        </p:nvSpPr>
        <p:spPr>
          <a:xfrm>
            <a:off x="1351900" y="1061575"/>
            <a:ext cx="430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35"/>
          <p:cNvSpPr txBox="1"/>
          <p:nvPr/>
        </p:nvSpPr>
        <p:spPr>
          <a:xfrm>
            <a:off x="694025" y="1084000"/>
            <a:ext cx="156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Approach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35"/>
          <p:cNvSpPr txBox="1"/>
          <p:nvPr/>
        </p:nvSpPr>
        <p:spPr>
          <a:xfrm>
            <a:off x="2892825" y="1082675"/>
            <a:ext cx="156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Benefits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p35"/>
          <p:cNvSpPr txBox="1"/>
          <p:nvPr/>
        </p:nvSpPr>
        <p:spPr>
          <a:xfrm>
            <a:off x="5962900" y="1061575"/>
            <a:ext cx="156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Problems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6" name="Google Shape;436;p35"/>
          <p:cNvSpPr txBox="1"/>
          <p:nvPr/>
        </p:nvSpPr>
        <p:spPr>
          <a:xfrm>
            <a:off x="694025" y="1670025"/>
            <a:ext cx="156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Rerun cells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7" name="Google Shape;437;p35"/>
          <p:cNvSpPr txBox="1"/>
          <p:nvPr/>
        </p:nvSpPr>
        <p:spPr>
          <a:xfrm>
            <a:off x="2892825" y="1668700"/>
            <a:ext cx="262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convenient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if exec. history is available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8" name="Google Shape;438;p35"/>
          <p:cNvPicPr preferRelativeResize="0"/>
          <p:nvPr/>
        </p:nvPicPr>
        <p:blipFill rotWithShape="1">
          <a:blip r:embed="rId3">
            <a:alphaModFix/>
          </a:blip>
          <a:srcRect b="9909" l="0" r="0" t="0"/>
          <a:stretch/>
        </p:blipFill>
        <p:spPr>
          <a:xfrm>
            <a:off x="7685075" y="1670025"/>
            <a:ext cx="764899" cy="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5"/>
          <p:cNvPicPr preferRelativeResize="0"/>
          <p:nvPr/>
        </p:nvPicPr>
        <p:blipFill rotWithShape="1">
          <a:blip r:embed="rId4">
            <a:alphaModFix/>
          </a:blip>
          <a:srcRect b="0" l="0" r="49057" t="0"/>
          <a:stretch/>
        </p:blipFill>
        <p:spPr>
          <a:xfrm>
            <a:off x="5962900" y="1866800"/>
            <a:ext cx="1715875" cy="400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40" name="Google Shape;44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5850" y="1936350"/>
            <a:ext cx="910200" cy="261077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5"/>
          <p:cNvSpPr txBox="1"/>
          <p:nvPr/>
        </p:nvSpPr>
        <p:spPr>
          <a:xfrm>
            <a:off x="694025" y="2465350"/>
            <a:ext cx="209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State dumping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35"/>
          <p:cNvSpPr txBox="1"/>
          <p:nvPr/>
        </p:nvSpPr>
        <p:spPr>
          <a:xfrm>
            <a:off x="2892825" y="2464025"/>
            <a:ext cx="247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Native to notebooks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3" name="Google Shape;44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2900" y="2534325"/>
            <a:ext cx="14097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44650" y="2422300"/>
            <a:ext cx="612342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694025" y="3234125"/>
            <a:ext cx="178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OS-level tools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35"/>
          <p:cNvSpPr txBox="1"/>
          <p:nvPr/>
        </p:nvSpPr>
        <p:spPr>
          <a:xfrm>
            <a:off x="2892825" y="3207175"/>
            <a:ext cx="289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Incremental checkpoints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7" name="Google Shape;447;p35"/>
          <p:cNvPicPr preferRelativeResize="0"/>
          <p:nvPr/>
        </p:nvPicPr>
        <p:blipFill rotWithShape="1">
          <a:blip r:embed="rId3">
            <a:alphaModFix/>
          </a:blip>
          <a:srcRect b="9909" l="0" r="0" t="0"/>
          <a:stretch/>
        </p:blipFill>
        <p:spPr>
          <a:xfrm>
            <a:off x="7685075" y="3026050"/>
            <a:ext cx="764899" cy="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5"/>
          <p:cNvSpPr txBox="1"/>
          <p:nvPr/>
        </p:nvSpPr>
        <p:spPr>
          <a:xfrm>
            <a:off x="694025" y="4036925"/>
            <a:ext cx="190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Manual storage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p35"/>
          <p:cNvSpPr txBox="1"/>
          <p:nvPr/>
        </p:nvSpPr>
        <p:spPr>
          <a:xfrm>
            <a:off x="2854275" y="4036925"/>
            <a:ext cx="296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Native to notebooks </a:t>
            </a: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incremental checkpoints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35"/>
          <p:cNvSpPr txBox="1"/>
          <p:nvPr/>
        </p:nvSpPr>
        <p:spPr>
          <a:xfrm>
            <a:off x="5962900" y="4036925"/>
            <a:ext cx="278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Challenging for users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35"/>
          <p:cNvSpPr txBox="1"/>
          <p:nvPr/>
        </p:nvSpPr>
        <p:spPr>
          <a:xfrm>
            <a:off x="5764075" y="4558250"/>
            <a:ext cx="31914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Can we build a system that automates correct detection and storage of changed data?</a:t>
            </a:r>
            <a:endParaRPr sz="11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2" name="Google Shape;452;p35"/>
          <p:cNvPicPr preferRelativeResize="0"/>
          <p:nvPr/>
        </p:nvPicPr>
        <p:blipFill rotWithShape="1">
          <a:blip r:embed="rId8">
            <a:alphaModFix/>
          </a:blip>
          <a:srcRect b="24579" l="0" r="37126" t="0"/>
          <a:stretch/>
        </p:blipFill>
        <p:spPr>
          <a:xfrm>
            <a:off x="5962900" y="3274749"/>
            <a:ext cx="1715875" cy="32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6"/>
          <p:cNvSpPr txBox="1"/>
          <p:nvPr>
            <p:ph type="title"/>
          </p:nvPr>
        </p:nvSpPr>
        <p:spPr>
          <a:xfrm>
            <a:off x="623888" y="1282304"/>
            <a:ext cx="78867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/>
              <a:t>Our approach</a:t>
            </a:r>
            <a:endParaRPr sz="4100"/>
          </a:p>
        </p:txBody>
      </p:sp>
      <p:sp>
        <p:nvSpPr>
          <p:cNvPr id="458" name="Google Shape;458;p36"/>
          <p:cNvSpPr txBox="1"/>
          <p:nvPr/>
        </p:nvSpPr>
        <p:spPr>
          <a:xfrm>
            <a:off x="623900" y="2985800"/>
            <a:ext cx="7803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7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Our </a:t>
            </a:r>
            <a:r>
              <a:rPr lang="en"/>
              <a:t>(p</a:t>
            </a:r>
            <a:r>
              <a:rPr lang="en"/>
              <a:t>otential) notebook checkpointing</a:t>
            </a:r>
            <a:endParaRPr/>
          </a:p>
        </p:txBody>
      </p:sp>
      <p:pic>
        <p:nvPicPr>
          <p:cNvPr id="464" name="Google Shape;464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574" y="1376790"/>
            <a:ext cx="4297200" cy="6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7"/>
          <p:cNvSpPr txBox="1"/>
          <p:nvPr/>
        </p:nvSpPr>
        <p:spPr>
          <a:xfrm>
            <a:off x="371574" y="1159539"/>
            <a:ext cx="3153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# import data and create a dataframe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66" name="Google Shape;466;p37"/>
          <p:cNvGrpSpPr/>
          <p:nvPr/>
        </p:nvGrpSpPr>
        <p:grpSpPr>
          <a:xfrm>
            <a:off x="371413" y="2456543"/>
            <a:ext cx="4297409" cy="781467"/>
            <a:chOff x="683625" y="3263518"/>
            <a:chExt cx="4297409" cy="781467"/>
          </a:xfrm>
        </p:grpSpPr>
        <p:pic>
          <p:nvPicPr>
            <p:cNvPr id="467" name="Google Shape;467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4444" y="3471780"/>
              <a:ext cx="4296590" cy="573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Google Shape;468;p37"/>
            <p:cNvSpPr txBox="1"/>
            <p:nvPr/>
          </p:nvSpPr>
          <p:spPr>
            <a:xfrm>
              <a:off x="683625" y="3263518"/>
              <a:ext cx="34026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# drop a column and fill in null values</a:t>
              </a:r>
              <a:endParaRPr/>
            </a:p>
          </p:txBody>
        </p:sp>
      </p:grpSp>
      <p:grpSp>
        <p:nvGrpSpPr>
          <p:cNvPr id="469" name="Google Shape;469;p37"/>
          <p:cNvGrpSpPr/>
          <p:nvPr/>
        </p:nvGrpSpPr>
        <p:grpSpPr>
          <a:xfrm>
            <a:off x="371475" y="3575901"/>
            <a:ext cx="4297277" cy="1023671"/>
            <a:chOff x="683613" y="4810151"/>
            <a:chExt cx="4297277" cy="1023671"/>
          </a:xfrm>
        </p:grpSpPr>
        <p:sp>
          <p:nvSpPr>
            <p:cNvPr id="470" name="Google Shape;470;p37"/>
            <p:cNvSpPr txBox="1"/>
            <p:nvPr/>
          </p:nvSpPr>
          <p:spPr>
            <a:xfrm>
              <a:off x="683613" y="4810151"/>
              <a:ext cx="2403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# perform feature selection</a:t>
              </a:r>
              <a:endParaRPr/>
            </a:p>
          </p:txBody>
        </p:sp>
        <p:pic>
          <p:nvPicPr>
            <p:cNvPr id="471" name="Google Shape;471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3613" y="5019150"/>
              <a:ext cx="4297277" cy="8146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2" name="Google Shape;472;p37"/>
          <p:cNvSpPr txBox="1"/>
          <p:nvPr/>
        </p:nvSpPr>
        <p:spPr>
          <a:xfrm>
            <a:off x="371575" y="1906975"/>
            <a:ext cx="274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State t1: {pd, data}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3" name="Google Shape;473;p37"/>
          <p:cNvSpPr txBox="1"/>
          <p:nvPr/>
        </p:nvSpPr>
        <p:spPr>
          <a:xfrm>
            <a:off x="371575" y="3160675"/>
            <a:ext cx="431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State t2: {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pd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1"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cleaned_data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4" name="Google Shape;474;p37"/>
          <p:cNvSpPr txBox="1"/>
          <p:nvPr/>
        </p:nvSpPr>
        <p:spPr>
          <a:xfrm>
            <a:off x="360263" y="4500150"/>
            <a:ext cx="431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State t3: {..., </a:t>
            </a:r>
            <a:r>
              <a:rPr b="1"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1"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1"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selector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5" name="Google Shape;475;p37"/>
          <p:cNvSpPr/>
          <p:nvPr/>
        </p:nvSpPr>
        <p:spPr>
          <a:xfrm>
            <a:off x="6526675" y="1125125"/>
            <a:ext cx="2202600" cy="36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Open Sans"/>
                <a:ea typeface="Open Sans"/>
                <a:cs typeface="Open Sans"/>
                <a:sym typeface="Open Sans"/>
              </a:rPr>
              <a:t>Our checkpointing system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76" name="Google Shape;476;p37"/>
          <p:cNvCxnSpPr/>
          <p:nvPr/>
        </p:nvCxnSpPr>
        <p:spPr>
          <a:xfrm>
            <a:off x="4668774" y="1685190"/>
            <a:ext cx="1857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7" name="Google Shape;477;p37"/>
          <p:cNvSpPr txBox="1"/>
          <p:nvPr/>
        </p:nvSpPr>
        <p:spPr>
          <a:xfrm>
            <a:off x="5186550" y="1376800"/>
            <a:ext cx="274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State t1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78" name="Google Shape;478;p37"/>
          <p:cNvCxnSpPr/>
          <p:nvPr/>
        </p:nvCxnSpPr>
        <p:spPr>
          <a:xfrm>
            <a:off x="4668749" y="2978665"/>
            <a:ext cx="1857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9" name="Google Shape;479;p37"/>
          <p:cNvSpPr txBox="1"/>
          <p:nvPr/>
        </p:nvSpPr>
        <p:spPr>
          <a:xfrm>
            <a:off x="4786025" y="2670275"/>
            <a:ext cx="274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State t2 - State t1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80" name="Google Shape;480;p37"/>
          <p:cNvCxnSpPr/>
          <p:nvPr/>
        </p:nvCxnSpPr>
        <p:spPr>
          <a:xfrm>
            <a:off x="4668749" y="4219128"/>
            <a:ext cx="1857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1" name="Google Shape;481;p37"/>
          <p:cNvSpPr txBox="1"/>
          <p:nvPr/>
        </p:nvSpPr>
        <p:spPr>
          <a:xfrm>
            <a:off x="4786025" y="3910738"/>
            <a:ext cx="274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State t3 - State t2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2" name="Google Shape;482;p37"/>
          <p:cNvSpPr txBox="1"/>
          <p:nvPr/>
        </p:nvSpPr>
        <p:spPr>
          <a:xfrm>
            <a:off x="3961775" y="3323625"/>
            <a:ext cx="274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Undo: 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State t3 - State t1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83" name="Google Shape;483;p37"/>
          <p:cNvCxnSpPr/>
          <p:nvPr/>
        </p:nvCxnSpPr>
        <p:spPr>
          <a:xfrm flipH="1">
            <a:off x="4677100" y="4371775"/>
            <a:ext cx="1859100" cy="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484" name="Google Shape;484;p37"/>
          <p:cNvSpPr txBox="1"/>
          <p:nvPr/>
        </p:nvSpPr>
        <p:spPr>
          <a:xfrm>
            <a:off x="4254300" y="4348775"/>
            <a:ext cx="274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Resume (after 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State t3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5" name="Google Shape;485;p37"/>
          <p:cNvSpPr/>
          <p:nvPr/>
        </p:nvSpPr>
        <p:spPr>
          <a:xfrm>
            <a:off x="4771713" y="2624788"/>
            <a:ext cx="1740000" cy="455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86" name="Google Shape;486;p37"/>
          <p:cNvGrpSpPr/>
          <p:nvPr/>
        </p:nvGrpSpPr>
        <p:grpSpPr>
          <a:xfrm>
            <a:off x="403625" y="3805300"/>
            <a:ext cx="4265175" cy="781500"/>
            <a:chOff x="403625" y="3805300"/>
            <a:chExt cx="4265175" cy="781500"/>
          </a:xfrm>
        </p:grpSpPr>
        <p:sp>
          <p:nvSpPr>
            <p:cNvPr id="487" name="Google Shape;487;p37"/>
            <p:cNvSpPr/>
            <p:nvPr/>
          </p:nvSpPr>
          <p:spPr>
            <a:xfrm>
              <a:off x="403700" y="3805300"/>
              <a:ext cx="4265100" cy="781500"/>
            </a:xfrm>
            <a:prstGeom prst="rect">
              <a:avLst/>
            </a:prstGeom>
            <a:solidFill>
              <a:srgbClr val="E7E6E6">
                <a:alpha val="651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8" name="Google Shape;488;p37"/>
            <p:cNvSpPr txBox="1"/>
            <p:nvPr/>
          </p:nvSpPr>
          <p:spPr>
            <a:xfrm>
              <a:off x="403625" y="3934450"/>
              <a:ext cx="42651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Operation t3</a:t>
              </a:r>
              <a:endPara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89" name="Google Shape;489;p37"/>
          <p:cNvGrpSpPr/>
          <p:nvPr/>
        </p:nvGrpSpPr>
        <p:grpSpPr>
          <a:xfrm>
            <a:off x="387600" y="2693634"/>
            <a:ext cx="4281163" cy="502348"/>
            <a:chOff x="403700" y="3805300"/>
            <a:chExt cx="4281163" cy="781500"/>
          </a:xfrm>
        </p:grpSpPr>
        <p:sp>
          <p:nvSpPr>
            <p:cNvPr id="490" name="Google Shape;490;p37"/>
            <p:cNvSpPr/>
            <p:nvPr/>
          </p:nvSpPr>
          <p:spPr>
            <a:xfrm>
              <a:off x="403700" y="3805300"/>
              <a:ext cx="4265100" cy="781500"/>
            </a:xfrm>
            <a:prstGeom prst="rect">
              <a:avLst/>
            </a:prstGeom>
            <a:solidFill>
              <a:srgbClr val="E7E6E6">
                <a:alpha val="651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1" name="Google Shape;491;p37"/>
            <p:cNvSpPr txBox="1"/>
            <p:nvPr/>
          </p:nvSpPr>
          <p:spPr>
            <a:xfrm>
              <a:off x="419763" y="3820087"/>
              <a:ext cx="42651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Operation t2</a:t>
              </a:r>
              <a:endPara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92" name="Google Shape;492;p37"/>
          <p:cNvGrpSpPr/>
          <p:nvPr/>
        </p:nvGrpSpPr>
        <p:grpSpPr>
          <a:xfrm>
            <a:off x="379538" y="1400445"/>
            <a:ext cx="4281150" cy="569514"/>
            <a:chOff x="403700" y="3769002"/>
            <a:chExt cx="4281150" cy="817798"/>
          </a:xfrm>
        </p:grpSpPr>
        <p:sp>
          <p:nvSpPr>
            <p:cNvPr id="493" name="Google Shape;493;p37"/>
            <p:cNvSpPr/>
            <p:nvPr/>
          </p:nvSpPr>
          <p:spPr>
            <a:xfrm>
              <a:off x="403700" y="3805300"/>
              <a:ext cx="4265100" cy="781500"/>
            </a:xfrm>
            <a:prstGeom prst="rect">
              <a:avLst/>
            </a:prstGeom>
            <a:solidFill>
              <a:srgbClr val="E7E6E6">
                <a:alpha val="651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4" name="Google Shape;494;p37"/>
            <p:cNvSpPr txBox="1"/>
            <p:nvPr/>
          </p:nvSpPr>
          <p:spPr>
            <a:xfrm>
              <a:off x="419750" y="3769002"/>
              <a:ext cx="42651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Operation t1</a:t>
              </a:r>
              <a:endPara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495" name="Google Shape;495;p37"/>
          <p:cNvCxnSpPr/>
          <p:nvPr/>
        </p:nvCxnSpPr>
        <p:spPr>
          <a:xfrm rot="10800000">
            <a:off x="3961775" y="1860725"/>
            <a:ext cx="0" cy="228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496" name="Google Shape;496;p37"/>
          <p:cNvSpPr/>
          <p:nvPr/>
        </p:nvSpPr>
        <p:spPr>
          <a:xfrm>
            <a:off x="617725" y="985900"/>
            <a:ext cx="6231000" cy="874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p37"/>
          <p:cNvSpPr txBox="1"/>
          <p:nvPr/>
        </p:nvSpPr>
        <p:spPr>
          <a:xfrm>
            <a:off x="617725" y="961425"/>
            <a:ext cx="62310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Idea: we want to define state deltas at a </a:t>
            </a:r>
            <a:r>
              <a:rPr b="1"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granularity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that makes correct detection and I/O easy.</a:t>
            </a:r>
            <a:endParaRPr sz="18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8" name="Google Shape;498;p37"/>
          <p:cNvSpPr txBox="1"/>
          <p:nvPr/>
        </p:nvSpPr>
        <p:spPr>
          <a:xfrm>
            <a:off x="5074638" y="3024275"/>
            <a:ext cx="2736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“state deltas”</a:t>
            </a:r>
            <a:endParaRPr sz="16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8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Candidate: variable-level granularity</a:t>
            </a:r>
            <a:endParaRPr/>
          </a:p>
        </p:txBody>
      </p:sp>
      <p:sp>
        <p:nvSpPr>
          <p:cNvPr id="504" name="Google Shape;504;p38"/>
          <p:cNvSpPr txBox="1"/>
          <p:nvPr>
            <p:ph idx="1" type="body"/>
          </p:nvPr>
        </p:nvSpPr>
        <p:spPr>
          <a:xfrm>
            <a:off x="744415" y="1369219"/>
            <a:ext cx="7770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5" name="Google Shape;5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825" y="1613350"/>
            <a:ext cx="3851490" cy="19878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06" name="Google Shape;506;p38"/>
          <p:cNvPicPr preferRelativeResize="0"/>
          <p:nvPr/>
        </p:nvPicPr>
        <p:blipFill rotWithShape="1">
          <a:blip r:embed="rId4">
            <a:alphaModFix/>
          </a:blip>
          <a:srcRect b="0" l="18566" r="0" t="3213"/>
          <a:stretch/>
        </p:blipFill>
        <p:spPr>
          <a:xfrm>
            <a:off x="744425" y="1613338"/>
            <a:ext cx="3265423" cy="19878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7" name="Google Shape;507;p38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p38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It is very natural to think of notebook data in terms of </a:t>
            </a:r>
            <a:r>
              <a:rPr b="1" lang="en"/>
              <a:t>variables</a:t>
            </a:r>
            <a:r>
              <a:rPr lang="en"/>
              <a:t>.</a:t>
            </a:r>
            <a:endParaRPr/>
          </a:p>
        </p:txBody>
      </p:sp>
      <p:sp>
        <p:nvSpPr>
          <p:cNvPr id="509" name="Google Shape;509;p38"/>
          <p:cNvSpPr txBox="1"/>
          <p:nvPr/>
        </p:nvSpPr>
        <p:spPr>
          <a:xfrm>
            <a:off x="744425" y="3646525"/>
            <a:ext cx="326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JupyterLab’s variable inspector displays data at variable-level granularity.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0" name="Google Shape;510;p38"/>
          <p:cNvSpPr txBox="1"/>
          <p:nvPr/>
        </p:nvSpPr>
        <p:spPr>
          <a:xfrm>
            <a:off x="4663825" y="3646525"/>
            <a:ext cx="385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IPython’s built in %store line magic stores and loads variables.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9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"/>
              <a:t>I/O and detection for variable-level deltas is tricky.</a:t>
            </a:r>
            <a:endParaRPr/>
          </a:p>
        </p:txBody>
      </p:sp>
      <p:sp>
        <p:nvSpPr>
          <p:cNvPr id="516" name="Google Shape;516;p39"/>
          <p:cNvSpPr txBox="1"/>
          <p:nvPr>
            <p:ph idx="1" type="body"/>
          </p:nvPr>
        </p:nvSpPr>
        <p:spPr>
          <a:xfrm>
            <a:off x="744415" y="1369219"/>
            <a:ext cx="7770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7" name="Google Shape;5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525" y="1194250"/>
            <a:ext cx="2673842" cy="3205474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9"/>
          <p:cNvSpPr txBox="1"/>
          <p:nvPr/>
        </p:nvSpPr>
        <p:spPr>
          <a:xfrm>
            <a:off x="874650" y="4399950"/>
            <a:ext cx="4101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Risks breaking shared references.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9" name="Google Shape;51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425" y="2419825"/>
            <a:ext cx="2805450" cy="11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39"/>
          <p:cNvSpPr txBox="1"/>
          <p:nvPr/>
        </p:nvSpPr>
        <p:spPr>
          <a:xfrm>
            <a:off x="5042700" y="3585875"/>
            <a:ext cx="4101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Cells contain hidden updates.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1" name="Google Shape;521;p39"/>
          <p:cNvSpPr/>
          <p:nvPr/>
        </p:nvSpPr>
        <p:spPr>
          <a:xfrm>
            <a:off x="1079200" y="1128950"/>
            <a:ext cx="2561700" cy="455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2" name="Google Shape;522;p39"/>
          <p:cNvSpPr txBox="1"/>
          <p:nvPr/>
        </p:nvSpPr>
        <p:spPr>
          <a:xfrm>
            <a:off x="3937375" y="1194250"/>
            <a:ext cx="23250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How can we avoid breaking this shared reference?</a:t>
            </a:r>
            <a:endParaRPr sz="11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0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treat ref.-sharing variables as single entity.</a:t>
            </a:r>
            <a:endParaRPr/>
          </a:p>
        </p:txBody>
      </p:sp>
      <p:pic>
        <p:nvPicPr>
          <p:cNvPr id="528" name="Google Shape;52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913" y="1220075"/>
            <a:ext cx="2673850" cy="3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0"/>
          <p:cNvPicPr preferRelativeResize="0"/>
          <p:nvPr/>
        </p:nvPicPr>
        <p:blipFill rotWithShape="1">
          <a:blip r:embed="rId3">
            <a:alphaModFix/>
          </a:blip>
          <a:srcRect b="17884" l="0" r="0" t="0"/>
          <a:stretch/>
        </p:blipFill>
        <p:spPr>
          <a:xfrm>
            <a:off x="1232913" y="1220075"/>
            <a:ext cx="2673850" cy="25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0"/>
          <p:cNvPicPr preferRelativeResize="0"/>
          <p:nvPr/>
        </p:nvPicPr>
        <p:blipFill rotWithShape="1">
          <a:blip r:embed="rId3">
            <a:alphaModFix/>
          </a:blip>
          <a:srcRect b="41138" l="0" r="0" t="0"/>
          <a:stretch/>
        </p:blipFill>
        <p:spPr>
          <a:xfrm>
            <a:off x="1232913" y="1220075"/>
            <a:ext cx="2673850" cy="18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0"/>
          <p:cNvPicPr preferRelativeResize="0"/>
          <p:nvPr/>
        </p:nvPicPr>
        <p:blipFill rotWithShape="1">
          <a:blip r:embed="rId3">
            <a:alphaModFix/>
          </a:blip>
          <a:srcRect b="66216" l="0" r="0" t="0"/>
          <a:stretch/>
        </p:blipFill>
        <p:spPr>
          <a:xfrm>
            <a:off x="1232913" y="1220075"/>
            <a:ext cx="2673850" cy="1060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2" name="Google Shape;532;p40"/>
          <p:cNvGrpSpPr/>
          <p:nvPr/>
        </p:nvGrpSpPr>
        <p:grpSpPr>
          <a:xfrm>
            <a:off x="5921213" y="1485875"/>
            <a:ext cx="1458300" cy="1001775"/>
            <a:chOff x="5412125" y="1211125"/>
            <a:chExt cx="1458300" cy="1001775"/>
          </a:xfrm>
        </p:grpSpPr>
        <p:sp>
          <p:nvSpPr>
            <p:cNvPr id="533" name="Google Shape;533;p40"/>
            <p:cNvSpPr/>
            <p:nvPr/>
          </p:nvSpPr>
          <p:spPr>
            <a:xfrm>
              <a:off x="5412125" y="1873600"/>
              <a:ext cx="1458300" cy="3393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list_inner</a:t>
              </a:r>
              <a:endParaRPr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5412125" y="1211125"/>
              <a:ext cx="1458300" cy="3393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list_outer</a:t>
              </a:r>
              <a:endParaRPr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535" name="Google Shape;535;p40"/>
            <p:cNvCxnSpPr>
              <a:stCxn id="534" idx="2"/>
              <a:endCxn id="533" idx="0"/>
            </p:cNvCxnSpPr>
            <p:nvPr/>
          </p:nvCxnSpPr>
          <p:spPr>
            <a:xfrm>
              <a:off x="6141275" y="1550425"/>
              <a:ext cx="0" cy="32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536" name="Google Shape;536;p40"/>
          <p:cNvSpPr/>
          <p:nvPr/>
        </p:nvSpPr>
        <p:spPr>
          <a:xfrm>
            <a:off x="5786388" y="1374950"/>
            <a:ext cx="1713000" cy="1246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37" name="Google Shape;537;p40"/>
          <p:cNvGrpSpPr/>
          <p:nvPr/>
        </p:nvGrpSpPr>
        <p:grpSpPr>
          <a:xfrm>
            <a:off x="5921213" y="3166888"/>
            <a:ext cx="1458300" cy="1001775"/>
            <a:chOff x="5412125" y="1211125"/>
            <a:chExt cx="1458300" cy="1001775"/>
          </a:xfrm>
        </p:grpSpPr>
        <p:sp>
          <p:nvSpPr>
            <p:cNvPr id="538" name="Google Shape;538;p40"/>
            <p:cNvSpPr/>
            <p:nvPr/>
          </p:nvSpPr>
          <p:spPr>
            <a:xfrm>
              <a:off x="5412125" y="1873600"/>
              <a:ext cx="1458300" cy="3393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list_inner</a:t>
              </a:r>
              <a:endParaRPr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5412125" y="1211125"/>
              <a:ext cx="1458300" cy="3393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list_outer</a:t>
              </a:r>
              <a:endParaRPr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540" name="Google Shape;540;p40"/>
            <p:cNvCxnSpPr>
              <a:stCxn id="539" idx="2"/>
              <a:endCxn id="538" idx="0"/>
            </p:cNvCxnSpPr>
            <p:nvPr/>
          </p:nvCxnSpPr>
          <p:spPr>
            <a:xfrm>
              <a:off x="6141275" y="1550425"/>
              <a:ext cx="0" cy="32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541" name="Google Shape;541;p40"/>
          <p:cNvSpPr/>
          <p:nvPr/>
        </p:nvSpPr>
        <p:spPr>
          <a:xfrm>
            <a:off x="5786388" y="3055963"/>
            <a:ext cx="1713000" cy="1246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40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3" name="Google Shape;543;p40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/>
              <a:t>By treating reference-sharing variables as a </a:t>
            </a:r>
            <a:r>
              <a:rPr lang="en"/>
              <a:t>single entity</a:t>
            </a:r>
            <a:r>
              <a:rPr lang="en"/>
              <a:t>, we </a:t>
            </a:r>
            <a:r>
              <a:rPr b="1" lang="en"/>
              <a:t>preserve shared references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1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treat ref.-sharing variables as single entity.</a:t>
            </a:r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0" name="Google Shape;550;p41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delta detection also becomes straightforward.</a:t>
            </a:r>
            <a:endParaRPr/>
          </a:p>
        </p:txBody>
      </p:sp>
      <p:pic>
        <p:nvPicPr>
          <p:cNvPr id="551" name="Google Shape;5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4250" y="2204400"/>
            <a:ext cx="2805450" cy="11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1"/>
          <p:cNvSpPr txBox="1"/>
          <p:nvPr/>
        </p:nvSpPr>
        <p:spPr>
          <a:xfrm>
            <a:off x="3797750" y="3361575"/>
            <a:ext cx="4101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Cells no longer contain hidden updates.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3" name="Google Shape;55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963" y="2725263"/>
            <a:ext cx="1109200" cy="11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41"/>
          <p:cNvSpPr/>
          <p:nvPr/>
        </p:nvSpPr>
        <p:spPr>
          <a:xfrm>
            <a:off x="1273575" y="1771450"/>
            <a:ext cx="2805600" cy="689100"/>
          </a:xfrm>
          <a:prstGeom prst="wedgeRoundRectCallout">
            <a:avLst>
              <a:gd fmla="val -34953" name="adj1"/>
              <a:gd fmla="val 111366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Cell2 updates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{list_inner, list_outer}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5" name="Google Shape;555;p41"/>
          <p:cNvSpPr txBox="1"/>
          <p:nvPr/>
        </p:nvSpPr>
        <p:spPr>
          <a:xfrm>
            <a:off x="478350" y="1074988"/>
            <a:ext cx="2736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“Co-variables”</a:t>
            </a:r>
            <a:endParaRPr b="1" sz="27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6" name="Google Shape;556;p41"/>
          <p:cNvSpPr/>
          <p:nvPr/>
        </p:nvSpPr>
        <p:spPr>
          <a:xfrm>
            <a:off x="1386000" y="2110700"/>
            <a:ext cx="2642100" cy="286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notebook checkpointing system: Kishu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44415" y="1369219"/>
            <a:ext cx="7770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5" title="undo_clip (1)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300" y="978825"/>
            <a:ext cx="7221151" cy="36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2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Tracking and storing Co-Variables</a:t>
            </a:r>
            <a:endParaRPr/>
          </a:p>
        </p:txBody>
      </p:sp>
      <p:cxnSp>
        <p:nvCxnSpPr>
          <p:cNvPr id="562" name="Google Shape;562;p42"/>
          <p:cNvCxnSpPr/>
          <p:nvPr/>
        </p:nvCxnSpPr>
        <p:spPr>
          <a:xfrm flipH="1" rot="10800000">
            <a:off x="4511250" y="3637625"/>
            <a:ext cx="171600" cy="297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3" name="Google Shape;563;p42"/>
          <p:cNvSpPr txBox="1"/>
          <p:nvPr/>
        </p:nvSpPr>
        <p:spPr>
          <a:xfrm>
            <a:off x="271750" y="3967275"/>
            <a:ext cx="506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Reference graphs defined according to Pickle </a:t>
            </a:r>
            <a:r>
              <a:rPr lang="en" sz="12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(__reduce__).</a:t>
            </a:r>
            <a:endParaRPr sz="12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4" name="Google Shape;564;p42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5" name="Google Shape;565;p42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Our system incrementally maintains Co-Variable-tracking reference graphs.</a:t>
            </a:r>
            <a:endParaRPr/>
          </a:p>
        </p:txBody>
      </p:sp>
      <p:grpSp>
        <p:nvGrpSpPr>
          <p:cNvPr id="566" name="Google Shape;566;p42"/>
          <p:cNvGrpSpPr/>
          <p:nvPr/>
        </p:nvGrpSpPr>
        <p:grpSpPr>
          <a:xfrm>
            <a:off x="4107825" y="1145138"/>
            <a:ext cx="3745354" cy="2264592"/>
            <a:chOff x="4107825" y="1145138"/>
            <a:chExt cx="3745354" cy="2264592"/>
          </a:xfrm>
        </p:grpSpPr>
        <p:grpSp>
          <p:nvGrpSpPr>
            <p:cNvPr id="567" name="Google Shape;567;p42"/>
            <p:cNvGrpSpPr/>
            <p:nvPr/>
          </p:nvGrpSpPr>
          <p:grpSpPr>
            <a:xfrm>
              <a:off x="4107825" y="1145138"/>
              <a:ext cx="1331207" cy="2264592"/>
              <a:chOff x="5820707" y="1830778"/>
              <a:chExt cx="1798200" cy="3059019"/>
            </a:xfrm>
          </p:grpSpPr>
          <p:sp>
            <p:nvSpPr>
              <p:cNvPr id="568" name="Google Shape;568;p42"/>
              <p:cNvSpPr/>
              <p:nvPr/>
            </p:nvSpPr>
            <p:spPr>
              <a:xfrm>
                <a:off x="5889362" y="2316997"/>
                <a:ext cx="1729500" cy="2572800"/>
              </a:xfrm>
              <a:prstGeom prst="roundRect">
                <a:avLst>
                  <a:gd fmla="val 11738" name="adj"/>
                </a:avLst>
              </a:prstGeom>
              <a:noFill/>
              <a:ln cap="flat" cmpd="sng" w="57150">
                <a:solidFill>
                  <a:srgbClr val="AEABAB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42"/>
              <p:cNvSpPr txBox="1"/>
              <p:nvPr/>
            </p:nvSpPr>
            <p:spPr>
              <a:xfrm>
                <a:off x="5820707" y="1830778"/>
                <a:ext cx="1798200" cy="49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7F7F7F"/>
                    </a:solidFill>
                    <a:latin typeface="Lato"/>
                    <a:ea typeface="Lato"/>
                    <a:cs typeface="Lato"/>
                    <a:sym typeface="Lato"/>
                  </a:rPr>
                  <a:t>Co-var 1</a:t>
                </a:r>
                <a:endParaRPr/>
              </a:p>
            </p:txBody>
          </p:sp>
        </p:grpSp>
        <p:grpSp>
          <p:nvGrpSpPr>
            <p:cNvPr id="570" name="Google Shape;570;p42"/>
            <p:cNvGrpSpPr/>
            <p:nvPr/>
          </p:nvGrpSpPr>
          <p:grpSpPr>
            <a:xfrm>
              <a:off x="5571405" y="1145138"/>
              <a:ext cx="2281774" cy="2253881"/>
              <a:chOff x="7797716" y="1830778"/>
              <a:chExt cx="3082229" cy="3044550"/>
            </a:xfrm>
          </p:grpSpPr>
          <p:sp>
            <p:nvSpPr>
              <p:cNvPr id="571" name="Google Shape;571;p42"/>
              <p:cNvSpPr/>
              <p:nvPr/>
            </p:nvSpPr>
            <p:spPr>
              <a:xfrm>
                <a:off x="7877245" y="2302528"/>
                <a:ext cx="3002700" cy="2572800"/>
              </a:xfrm>
              <a:prstGeom prst="roundRect">
                <a:avLst>
                  <a:gd fmla="val 7329" name="adj"/>
                </a:avLst>
              </a:prstGeom>
              <a:noFill/>
              <a:ln cap="flat" cmpd="sng" w="57150">
                <a:solidFill>
                  <a:srgbClr val="AEABAB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42"/>
              <p:cNvSpPr txBox="1"/>
              <p:nvPr/>
            </p:nvSpPr>
            <p:spPr>
              <a:xfrm>
                <a:off x="7797716" y="1830778"/>
                <a:ext cx="1886100" cy="49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7F7F7F"/>
                    </a:solidFill>
                    <a:latin typeface="Lato"/>
                    <a:ea typeface="Lato"/>
                    <a:cs typeface="Lato"/>
                    <a:sym typeface="Lato"/>
                  </a:rPr>
                  <a:t>Co-var 2</a:t>
                </a:r>
                <a:endParaRPr/>
              </a:p>
            </p:txBody>
          </p:sp>
        </p:grpSp>
        <p:cxnSp>
          <p:nvCxnSpPr>
            <p:cNvPr id="573" name="Google Shape;573;p42"/>
            <p:cNvCxnSpPr>
              <a:endCxn id="574" idx="0"/>
            </p:cNvCxnSpPr>
            <p:nvPr/>
          </p:nvCxnSpPr>
          <p:spPr>
            <a:xfrm>
              <a:off x="7117565" y="2360191"/>
              <a:ext cx="382500" cy="4065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75" name="Google Shape;575;p42"/>
            <p:cNvCxnSpPr>
              <a:stCxn id="576" idx="3"/>
              <a:endCxn id="577" idx="7"/>
            </p:cNvCxnSpPr>
            <p:nvPr/>
          </p:nvCxnSpPr>
          <p:spPr>
            <a:xfrm flipH="1">
              <a:off x="6553144" y="2463384"/>
              <a:ext cx="321600" cy="3600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78" name="Google Shape;578;p42"/>
            <p:cNvCxnSpPr>
              <a:endCxn id="577" idx="0"/>
            </p:cNvCxnSpPr>
            <p:nvPr/>
          </p:nvCxnSpPr>
          <p:spPr>
            <a:xfrm>
              <a:off x="6417767" y="2328049"/>
              <a:ext cx="0" cy="4392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79" name="Google Shape;579;p42"/>
            <p:cNvCxnSpPr>
              <a:endCxn id="580" idx="0"/>
            </p:cNvCxnSpPr>
            <p:nvPr/>
          </p:nvCxnSpPr>
          <p:spPr>
            <a:xfrm flipH="1">
              <a:off x="5909137" y="2328049"/>
              <a:ext cx="508500" cy="4392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81" name="Google Shape;581;p42"/>
            <p:cNvCxnSpPr>
              <a:endCxn id="582" idx="0"/>
            </p:cNvCxnSpPr>
            <p:nvPr/>
          </p:nvCxnSpPr>
          <p:spPr>
            <a:xfrm>
              <a:off x="6417897" y="2347291"/>
              <a:ext cx="508500" cy="4194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83" name="Google Shape;583;p42"/>
            <p:cNvCxnSpPr>
              <a:endCxn id="584" idx="0"/>
            </p:cNvCxnSpPr>
            <p:nvPr/>
          </p:nvCxnSpPr>
          <p:spPr>
            <a:xfrm>
              <a:off x="4841992" y="2347376"/>
              <a:ext cx="263700" cy="4224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585" name="Google Shape;585;p42"/>
            <p:cNvSpPr txBox="1"/>
            <p:nvPr/>
          </p:nvSpPr>
          <p:spPr>
            <a:xfrm>
              <a:off x="4623850" y="1552875"/>
              <a:ext cx="43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df</a:t>
              </a:r>
              <a:endParaRPr/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4405812" y="2769776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data</a:t>
              </a:r>
              <a:endParaRPr sz="800"/>
            </a:p>
          </p:txBody>
        </p:sp>
        <p:cxnSp>
          <p:nvCxnSpPr>
            <p:cNvPr id="587" name="Google Shape;587;p42"/>
            <p:cNvCxnSpPr>
              <a:endCxn id="586" idx="0"/>
            </p:cNvCxnSpPr>
            <p:nvPr/>
          </p:nvCxnSpPr>
          <p:spPr>
            <a:xfrm flipH="1">
              <a:off x="4597062" y="2330576"/>
              <a:ext cx="244800" cy="4392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588" name="Google Shape;588;p42"/>
            <p:cNvSpPr/>
            <p:nvPr/>
          </p:nvSpPr>
          <p:spPr>
            <a:xfrm>
              <a:off x="4524550" y="2139425"/>
              <a:ext cx="628500" cy="3825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DataFrame</a:t>
              </a:r>
              <a:endParaRPr sz="7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589" name="Google Shape;589;p42"/>
            <p:cNvCxnSpPr>
              <a:stCxn id="585" idx="2"/>
              <a:endCxn id="588" idx="0"/>
            </p:cNvCxnSpPr>
            <p:nvPr/>
          </p:nvCxnSpPr>
          <p:spPr>
            <a:xfrm flipH="1">
              <a:off x="4838800" y="1891575"/>
              <a:ext cx="3000" cy="2478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584" name="Google Shape;584;p42"/>
            <p:cNvSpPr/>
            <p:nvPr/>
          </p:nvSpPr>
          <p:spPr>
            <a:xfrm>
              <a:off x="4914442" y="2769776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idx</a:t>
              </a:r>
              <a:endParaRPr sz="8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90" name="Google Shape;590;p42"/>
            <p:cNvSpPr txBox="1"/>
            <p:nvPr/>
          </p:nvSpPr>
          <p:spPr>
            <a:xfrm>
              <a:off x="5976625" y="1555400"/>
              <a:ext cx="882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list1</a:t>
              </a:r>
              <a:endParaRPr/>
            </a:p>
          </p:txBody>
        </p:sp>
        <p:sp>
          <p:nvSpPr>
            <p:cNvPr id="580" name="Google Shape;580;p42"/>
            <p:cNvSpPr/>
            <p:nvPr/>
          </p:nvSpPr>
          <p:spPr>
            <a:xfrm>
              <a:off x="5717887" y="2767249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‘a’</a:t>
              </a:r>
              <a:endParaRPr sz="800"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6226517" y="2139432"/>
              <a:ext cx="382500" cy="3825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List</a:t>
              </a:r>
              <a:endParaRPr sz="700"/>
            </a:p>
          </p:txBody>
        </p:sp>
        <p:cxnSp>
          <p:nvCxnSpPr>
            <p:cNvPr id="592" name="Google Shape;592;p42"/>
            <p:cNvCxnSpPr>
              <a:stCxn id="590" idx="2"/>
              <a:endCxn id="591" idx="0"/>
            </p:cNvCxnSpPr>
            <p:nvPr/>
          </p:nvCxnSpPr>
          <p:spPr>
            <a:xfrm>
              <a:off x="6417775" y="1894100"/>
              <a:ext cx="0" cy="2454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577" name="Google Shape;577;p42"/>
            <p:cNvSpPr/>
            <p:nvPr/>
          </p:nvSpPr>
          <p:spPr>
            <a:xfrm>
              <a:off x="6226517" y="2767249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‘b’</a:t>
              </a:r>
              <a:endParaRPr sz="800"/>
            </a:p>
          </p:txBody>
        </p:sp>
        <p:sp>
          <p:nvSpPr>
            <p:cNvPr id="582" name="Google Shape;582;p42"/>
            <p:cNvSpPr/>
            <p:nvPr/>
          </p:nvSpPr>
          <p:spPr>
            <a:xfrm>
              <a:off x="6735147" y="2766691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‘c’</a:t>
              </a:r>
              <a:endParaRPr sz="800"/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7308815" y="2766691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‘d’</a:t>
              </a:r>
              <a:endParaRPr sz="800"/>
            </a:p>
          </p:txBody>
        </p:sp>
        <p:sp>
          <p:nvSpPr>
            <p:cNvPr id="576" name="Google Shape;576;p42"/>
            <p:cNvSpPr/>
            <p:nvPr/>
          </p:nvSpPr>
          <p:spPr>
            <a:xfrm>
              <a:off x="6800276" y="2136900"/>
              <a:ext cx="508500" cy="3825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MyClass</a:t>
              </a:r>
              <a:endParaRPr sz="7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93" name="Google Shape;593;p42"/>
            <p:cNvSpPr txBox="1"/>
            <p:nvPr/>
          </p:nvSpPr>
          <p:spPr>
            <a:xfrm>
              <a:off x="6776424" y="1550900"/>
              <a:ext cx="55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obj</a:t>
              </a:r>
              <a:endParaRPr/>
            </a:p>
          </p:txBody>
        </p:sp>
        <p:cxnSp>
          <p:nvCxnSpPr>
            <p:cNvPr id="594" name="Google Shape;594;p42"/>
            <p:cNvCxnSpPr>
              <a:stCxn id="593" idx="2"/>
              <a:endCxn id="576" idx="0"/>
            </p:cNvCxnSpPr>
            <p:nvPr/>
          </p:nvCxnSpPr>
          <p:spPr>
            <a:xfrm>
              <a:off x="7054524" y="1889600"/>
              <a:ext cx="0" cy="2472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pic>
        <p:nvPicPr>
          <p:cNvPr id="595" name="Google Shape;595;p42"/>
          <p:cNvPicPr preferRelativeResize="0"/>
          <p:nvPr/>
        </p:nvPicPr>
        <p:blipFill rotWithShape="1">
          <a:blip r:embed="rId3">
            <a:alphaModFix/>
          </a:blip>
          <a:srcRect b="18916" l="0" r="0" t="0"/>
          <a:stretch/>
        </p:blipFill>
        <p:spPr>
          <a:xfrm>
            <a:off x="445475" y="1243225"/>
            <a:ext cx="2942950" cy="232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3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Tracking and storing Co-Variables</a:t>
            </a:r>
            <a:endParaRPr/>
          </a:p>
        </p:txBody>
      </p:sp>
      <p:sp>
        <p:nvSpPr>
          <p:cNvPr id="601" name="Google Shape;601;p43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2" name="Google Shape;602;p43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Co-variables can be stored </a:t>
            </a:r>
            <a:r>
              <a:rPr lang="en"/>
              <a:t>like</a:t>
            </a:r>
            <a:r>
              <a:rPr lang="en"/>
              <a:t> </a:t>
            </a:r>
            <a:r>
              <a:rPr b="1" lang="en"/>
              <a:t>independent data tables</a:t>
            </a:r>
            <a:r>
              <a:rPr lang="en"/>
              <a:t>.</a:t>
            </a:r>
            <a:endParaRPr b="1"/>
          </a:p>
        </p:txBody>
      </p:sp>
      <p:grpSp>
        <p:nvGrpSpPr>
          <p:cNvPr id="603" name="Google Shape;603;p43"/>
          <p:cNvGrpSpPr/>
          <p:nvPr/>
        </p:nvGrpSpPr>
        <p:grpSpPr>
          <a:xfrm>
            <a:off x="3677000" y="3566050"/>
            <a:ext cx="5357625" cy="1095650"/>
            <a:chOff x="3677000" y="3566050"/>
            <a:chExt cx="5357625" cy="1095650"/>
          </a:xfrm>
        </p:grpSpPr>
        <p:sp>
          <p:nvSpPr>
            <p:cNvPr id="604" name="Google Shape;604;p43"/>
            <p:cNvSpPr txBox="1"/>
            <p:nvPr/>
          </p:nvSpPr>
          <p:spPr>
            <a:xfrm>
              <a:off x="6288425" y="4338600"/>
              <a:ext cx="2746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list1_obj.pkl</a:t>
              </a:r>
              <a:endParaRPr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605" name="Google Shape;605;p43"/>
            <p:cNvGrpSpPr/>
            <p:nvPr/>
          </p:nvGrpSpPr>
          <p:grpSpPr>
            <a:xfrm>
              <a:off x="3677000" y="3566050"/>
              <a:ext cx="3362479" cy="994713"/>
              <a:chOff x="3677000" y="3566050"/>
              <a:chExt cx="3362479" cy="994713"/>
            </a:xfrm>
          </p:grpSpPr>
          <p:pic>
            <p:nvPicPr>
              <p:cNvPr id="606" name="Google Shape;606;p4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350400" y="3825923"/>
                <a:ext cx="689079" cy="6891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607" name="Google Shape;607;p43"/>
              <p:cNvCxnSpPr/>
              <p:nvPr/>
            </p:nvCxnSpPr>
            <p:spPr>
              <a:xfrm>
                <a:off x="6691625" y="3566050"/>
                <a:ext cx="0" cy="34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608" name="Google Shape;608;p43"/>
              <p:cNvSpPr txBox="1"/>
              <p:nvPr/>
            </p:nvSpPr>
            <p:spPr>
              <a:xfrm>
                <a:off x="3677000" y="4006663"/>
                <a:ext cx="32673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" sz="1200">
                    <a:solidFill>
                      <a:srgbClr val="FF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Storing Co-variables incurs no risk of breaking shared references.</a:t>
                </a:r>
                <a:endParaRPr b="1" i="0" sz="1200" u="none" cap="none" strike="noStrik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609" name="Google Shape;609;p43"/>
          <p:cNvGrpSpPr/>
          <p:nvPr/>
        </p:nvGrpSpPr>
        <p:grpSpPr>
          <a:xfrm>
            <a:off x="4107825" y="1145138"/>
            <a:ext cx="3745354" cy="2264592"/>
            <a:chOff x="4107825" y="1145138"/>
            <a:chExt cx="3745354" cy="2264592"/>
          </a:xfrm>
        </p:grpSpPr>
        <p:grpSp>
          <p:nvGrpSpPr>
            <p:cNvPr id="610" name="Google Shape;610;p43"/>
            <p:cNvGrpSpPr/>
            <p:nvPr/>
          </p:nvGrpSpPr>
          <p:grpSpPr>
            <a:xfrm>
              <a:off x="4107825" y="1145138"/>
              <a:ext cx="1331207" cy="2264592"/>
              <a:chOff x="5820707" y="1830778"/>
              <a:chExt cx="1798200" cy="3059019"/>
            </a:xfrm>
          </p:grpSpPr>
          <p:sp>
            <p:nvSpPr>
              <p:cNvPr id="611" name="Google Shape;611;p43"/>
              <p:cNvSpPr/>
              <p:nvPr/>
            </p:nvSpPr>
            <p:spPr>
              <a:xfrm>
                <a:off x="5889362" y="2316997"/>
                <a:ext cx="1729500" cy="2572800"/>
              </a:xfrm>
              <a:prstGeom prst="roundRect">
                <a:avLst>
                  <a:gd fmla="val 11738" name="adj"/>
                </a:avLst>
              </a:prstGeom>
              <a:noFill/>
              <a:ln cap="flat" cmpd="sng" w="57150">
                <a:solidFill>
                  <a:srgbClr val="AEABAB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43"/>
              <p:cNvSpPr txBox="1"/>
              <p:nvPr/>
            </p:nvSpPr>
            <p:spPr>
              <a:xfrm>
                <a:off x="5820707" y="1830778"/>
                <a:ext cx="1798200" cy="49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7F7F7F"/>
                    </a:solidFill>
                    <a:latin typeface="Lato"/>
                    <a:ea typeface="Lato"/>
                    <a:cs typeface="Lato"/>
                    <a:sym typeface="Lato"/>
                  </a:rPr>
                  <a:t>Co-var 1</a:t>
                </a:r>
                <a:endParaRPr/>
              </a:p>
            </p:txBody>
          </p:sp>
        </p:grpSp>
        <p:grpSp>
          <p:nvGrpSpPr>
            <p:cNvPr id="613" name="Google Shape;613;p43"/>
            <p:cNvGrpSpPr/>
            <p:nvPr/>
          </p:nvGrpSpPr>
          <p:grpSpPr>
            <a:xfrm>
              <a:off x="5571405" y="1145138"/>
              <a:ext cx="2281774" cy="2253881"/>
              <a:chOff x="7797716" y="1830778"/>
              <a:chExt cx="3082229" cy="3044550"/>
            </a:xfrm>
          </p:grpSpPr>
          <p:sp>
            <p:nvSpPr>
              <p:cNvPr id="614" name="Google Shape;614;p43"/>
              <p:cNvSpPr/>
              <p:nvPr/>
            </p:nvSpPr>
            <p:spPr>
              <a:xfrm>
                <a:off x="7877245" y="2302528"/>
                <a:ext cx="3002700" cy="2572800"/>
              </a:xfrm>
              <a:prstGeom prst="roundRect">
                <a:avLst>
                  <a:gd fmla="val 7329" name="adj"/>
                </a:avLst>
              </a:prstGeom>
              <a:noFill/>
              <a:ln cap="flat" cmpd="sng" w="57150">
                <a:solidFill>
                  <a:srgbClr val="AEABAB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43"/>
              <p:cNvSpPr txBox="1"/>
              <p:nvPr/>
            </p:nvSpPr>
            <p:spPr>
              <a:xfrm>
                <a:off x="7797716" y="1830778"/>
                <a:ext cx="1886100" cy="49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7F7F7F"/>
                    </a:solidFill>
                    <a:latin typeface="Lato"/>
                    <a:ea typeface="Lato"/>
                    <a:cs typeface="Lato"/>
                    <a:sym typeface="Lato"/>
                  </a:rPr>
                  <a:t>Co-var 2</a:t>
                </a:r>
                <a:endParaRPr/>
              </a:p>
            </p:txBody>
          </p:sp>
        </p:grpSp>
        <p:cxnSp>
          <p:nvCxnSpPr>
            <p:cNvPr id="616" name="Google Shape;616;p43"/>
            <p:cNvCxnSpPr>
              <a:endCxn id="617" idx="0"/>
            </p:cNvCxnSpPr>
            <p:nvPr/>
          </p:nvCxnSpPr>
          <p:spPr>
            <a:xfrm>
              <a:off x="7117565" y="2360191"/>
              <a:ext cx="382500" cy="4065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18" name="Google Shape;618;p43"/>
            <p:cNvCxnSpPr>
              <a:stCxn id="619" idx="3"/>
              <a:endCxn id="620" idx="7"/>
            </p:cNvCxnSpPr>
            <p:nvPr/>
          </p:nvCxnSpPr>
          <p:spPr>
            <a:xfrm flipH="1">
              <a:off x="6553144" y="2463384"/>
              <a:ext cx="321600" cy="3600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21" name="Google Shape;621;p43"/>
            <p:cNvCxnSpPr>
              <a:endCxn id="620" idx="0"/>
            </p:cNvCxnSpPr>
            <p:nvPr/>
          </p:nvCxnSpPr>
          <p:spPr>
            <a:xfrm>
              <a:off x="6417767" y="2328049"/>
              <a:ext cx="0" cy="4392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22" name="Google Shape;622;p43"/>
            <p:cNvCxnSpPr>
              <a:endCxn id="623" idx="0"/>
            </p:cNvCxnSpPr>
            <p:nvPr/>
          </p:nvCxnSpPr>
          <p:spPr>
            <a:xfrm flipH="1">
              <a:off x="5909137" y="2328049"/>
              <a:ext cx="508500" cy="4392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24" name="Google Shape;624;p43"/>
            <p:cNvCxnSpPr>
              <a:endCxn id="625" idx="0"/>
            </p:cNvCxnSpPr>
            <p:nvPr/>
          </p:nvCxnSpPr>
          <p:spPr>
            <a:xfrm>
              <a:off x="6417897" y="2347291"/>
              <a:ext cx="508500" cy="4194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26" name="Google Shape;626;p43"/>
            <p:cNvCxnSpPr>
              <a:endCxn id="627" idx="0"/>
            </p:cNvCxnSpPr>
            <p:nvPr/>
          </p:nvCxnSpPr>
          <p:spPr>
            <a:xfrm>
              <a:off x="4841992" y="2347376"/>
              <a:ext cx="263700" cy="4224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628" name="Google Shape;628;p43"/>
            <p:cNvSpPr txBox="1"/>
            <p:nvPr/>
          </p:nvSpPr>
          <p:spPr>
            <a:xfrm>
              <a:off x="4623850" y="1552875"/>
              <a:ext cx="43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df</a:t>
              </a: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>
              <a:off x="4405812" y="2769776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data</a:t>
              </a:r>
              <a:endParaRPr sz="800"/>
            </a:p>
          </p:txBody>
        </p:sp>
        <p:cxnSp>
          <p:nvCxnSpPr>
            <p:cNvPr id="630" name="Google Shape;630;p43"/>
            <p:cNvCxnSpPr>
              <a:endCxn id="629" idx="0"/>
            </p:cNvCxnSpPr>
            <p:nvPr/>
          </p:nvCxnSpPr>
          <p:spPr>
            <a:xfrm flipH="1">
              <a:off x="4597062" y="2330576"/>
              <a:ext cx="244800" cy="4392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631" name="Google Shape;631;p43"/>
            <p:cNvSpPr/>
            <p:nvPr/>
          </p:nvSpPr>
          <p:spPr>
            <a:xfrm>
              <a:off x="4524550" y="2139425"/>
              <a:ext cx="628500" cy="3825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DataFrame</a:t>
              </a:r>
              <a:endParaRPr sz="7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632" name="Google Shape;632;p43"/>
            <p:cNvCxnSpPr>
              <a:stCxn id="628" idx="2"/>
              <a:endCxn id="631" idx="0"/>
            </p:cNvCxnSpPr>
            <p:nvPr/>
          </p:nvCxnSpPr>
          <p:spPr>
            <a:xfrm flipH="1">
              <a:off x="4838800" y="1891575"/>
              <a:ext cx="3000" cy="2478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627" name="Google Shape;627;p43"/>
            <p:cNvSpPr/>
            <p:nvPr/>
          </p:nvSpPr>
          <p:spPr>
            <a:xfrm>
              <a:off x="4914442" y="2769776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idx</a:t>
              </a:r>
              <a:endParaRPr sz="8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3" name="Google Shape;633;p43"/>
            <p:cNvSpPr txBox="1"/>
            <p:nvPr/>
          </p:nvSpPr>
          <p:spPr>
            <a:xfrm>
              <a:off x="5976625" y="1555400"/>
              <a:ext cx="882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list1</a:t>
              </a:r>
              <a:endParaRPr/>
            </a:p>
          </p:txBody>
        </p:sp>
        <p:sp>
          <p:nvSpPr>
            <p:cNvPr id="623" name="Google Shape;623;p43"/>
            <p:cNvSpPr/>
            <p:nvPr/>
          </p:nvSpPr>
          <p:spPr>
            <a:xfrm>
              <a:off x="5717887" y="2767249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‘a’</a:t>
              </a:r>
              <a:endParaRPr sz="800"/>
            </a:p>
          </p:txBody>
        </p:sp>
        <p:sp>
          <p:nvSpPr>
            <p:cNvPr id="634" name="Google Shape;634;p43"/>
            <p:cNvSpPr/>
            <p:nvPr/>
          </p:nvSpPr>
          <p:spPr>
            <a:xfrm>
              <a:off x="6226517" y="2139432"/>
              <a:ext cx="382500" cy="3825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List</a:t>
              </a:r>
              <a:endParaRPr sz="700"/>
            </a:p>
          </p:txBody>
        </p:sp>
        <p:cxnSp>
          <p:nvCxnSpPr>
            <p:cNvPr id="635" name="Google Shape;635;p43"/>
            <p:cNvCxnSpPr>
              <a:stCxn id="633" idx="2"/>
              <a:endCxn id="634" idx="0"/>
            </p:cNvCxnSpPr>
            <p:nvPr/>
          </p:nvCxnSpPr>
          <p:spPr>
            <a:xfrm>
              <a:off x="6417775" y="1894100"/>
              <a:ext cx="0" cy="2454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620" name="Google Shape;620;p43"/>
            <p:cNvSpPr/>
            <p:nvPr/>
          </p:nvSpPr>
          <p:spPr>
            <a:xfrm>
              <a:off x="6226517" y="2767249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‘b’</a:t>
              </a:r>
              <a:endParaRPr sz="800"/>
            </a:p>
          </p:txBody>
        </p:sp>
        <p:sp>
          <p:nvSpPr>
            <p:cNvPr id="625" name="Google Shape;625;p43"/>
            <p:cNvSpPr/>
            <p:nvPr/>
          </p:nvSpPr>
          <p:spPr>
            <a:xfrm>
              <a:off x="6735147" y="2766691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‘c’</a:t>
              </a:r>
              <a:endParaRPr sz="800"/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7308815" y="2766691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‘d’</a:t>
              </a:r>
              <a:endParaRPr sz="800"/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6800276" y="2136900"/>
              <a:ext cx="508500" cy="3825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MyClass</a:t>
              </a:r>
              <a:endParaRPr sz="7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6" name="Google Shape;636;p43"/>
            <p:cNvSpPr txBox="1"/>
            <p:nvPr/>
          </p:nvSpPr>
          <p:spPr>
            <a:xfrm>
              <a:off x="6776424" y="1550900"/>
              <a:ext cx="55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obj</a:t>
              </a:r>
              <a:endParaRPr/>
            </a:p>
          </p:txBody>
        </p:sp>
        <p:cxnSp>
          <p:nvCxnSpPr>
            <p:cNvPr id="637" name="Google Shape;637;p43"/>
            <p:cNvCxnSpPr>
              <a:stCxn id="636" idx="2"/>
              <a:endCxn id="619" idx="0"/>
            </p:cNvCxnSpPr>
            <p:nvPr/>
          </p:nvCxnSpPr>
          <p:spPr>
            <a:xfrm>
              <a:off x="7054524" y="1889600"/>
              <a:ext cx="0" cy="2472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pic>
        <p:nvPicPr>
          <p:cNvPr id="638" name="Google Shape;638;p43"/>
          <p:cNvPicPr preferRelativeResize="0"/>
          <p:nvPr/>
        </p:nvPicPr>
        <p:blipFill rotWithShape="1">
          <a:blip r:embed="rId4">
            <a:alphaModFix/>
          </a:blip>
          <a:srcRect b="18916" l="0" r="0" t="0"/>
          <a:stretch/>
        </p:blipFill>
        <p:spPr>
          <a:xfrm>
            <a:off x="445475" y="1243225"/>
            <a:ext cx="2942950" cy="232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4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Tracking and storing Co-Variables</a:t>
            </a:r>
            <a:endParaRPr/>
          </a:p>
        </p:txBody>
      </p:sp>
      <p:sp>
        <p:nvSpPr>
          <p:cNvPr id="644" name="Google Shape;644;p44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5" name="Google Shape;645;p44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Co-variables enable </a:t>
            </a:r>
            <a:r>
              <a:rPr b="1" lang="en"/>
              <a:t>efficient delta detection</a:t>
            </a:r>
            <a:r>
              <a:rPr lang="en"/>
              <a:t>.</a:t>
            </a:r>
            <a:endParaRPr b="1"/>
          </a:p>
        </p:txBody>
      </p:sp>
      <p:sp>
        <p:nvSpPr>
          <p:cNvPr id="646" name="Google Shape;646;p44"/>
          <p:cNvSpPr txBox="1"/>
          <p:nvPr/>
        </p:nvSpPr>
        <p:spPr>
          <a:xfrm>
            <a:off x="3584675" y="3511500"/>
            <a:ext cx="326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2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Users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couldn’t have possibly reached </a:t>
            </a:r>
            <a:r>
              <a:rPr b="1" i="0" lang="en" sz="12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Co-Variable {df} </a:t>
            </a:r>
            <a:r>
              <a:rPr b="0" i="0" lang="en" sz="12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via referencing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 i="0" sz="12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7" name="Google Shape;647;p44"/>
          <p:cNvSpPr txBox="1"/>
          <p:nvPr/>
        </p:nvSpPr>
        <p:spPr>
          <a:xfrm>
            <a:off x="5258525" y="4328850"/>
            <a:ext cx="274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8" name="Google Shape;648;p44"/>
          <p:cNvSpPr txBox="1"/>
          <p:nvPr/>
        </p:nvSpPr>
        <p:spPr>
          <a:xfrm>
            <a:off x="286675" y="4085900"/>
            <a:ext cx="3600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How can we systematically capture variable references in a cell execution?</a:t>
            </a:r>
            <a:endParaRPr b="1" i="0" sz="12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49" name="Google Shape;649;p44"/>
          <p:cNvGrpSpPr/>
          <p:nvPr/>
        </p:nvGrpSpPr>
        <p:grpSpPr>
          <a:xfrm>
            <a:off x="4107825" y="1145138"/>
            <a:ext cx="3745354" cy="2264592"/>
            <a:chOff x="4107825" y="1145138"/>
            <a:chExt cx="3745354" cy="2264592"/>
          </a:xfrm>
        </p:grpSpPr>
        <p:grpSp>
          <p:nvGrpSpPr>
            <p:cNvPr id="650" name="Google Shape;650;p44"/>
            <p:cNvGrpSpPr/>
            <p:nvPr/>
          </p:nvGrpSpPr>
          <p:grpSpPr>
            <a:xfrm>
              <a:off x="4107825" y="1145138"/>
              <a:ext cx="1331207" cy="2264592"/>
              <a:chOff x="5820707" y="1830778"/>
              <a:chExt cx="1798200" cy="3059019"/>
            </a:xfrm>
          </p:grpSpPr>
          <p:sp>
            <p:nvSpPr>
              <p:cNvPr id="651" name="Google Shape;651;p44"/>
              <p:cNvSpPr/>
              <p:nvPr/>
            </p:nvSpPr>
            <p:spPr>
              <a:xfrm>
                <a:off x="5889362" y="2316997"/>
                <a:ext cx="1729500" cy="2572800"/>
              </a:xfrm>
              <a:prstGeom prst="roundRect">
                <a:avLst>
                  <a:gd fmla="val 11738" name="adj"/>
                </a:avLst>
              </a:prstGeom>
              <a:noFill/>
              <a:ln cap="flat" cmpd="sng" w="57150">
                <a:solidFill>
                  <a:srgbClr val="AEABAB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44"/>
              <p:cNvSpPr txBox="1"/>
              <p:nvPr/>
            </p:nvSpPr>
            <p:spPr>
              <a:xfrm>
                <a:off x="5820707" y="1830778"/>
                <a:ext cx="1798200" cy="49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7F7F7F"/>
                    </a:solidFill>
                    <a:latin typeface="Lato"/>
                    <a:ea typeface="Lato"/>
                    <a:cs typeface="Lato"/>
                    <a:sym typeface="Lato"/>
                  </a:rPr>
                  <a:t>Co-var 1</a:t>
                </a:r>
                <a:endParaRPr/>
              </a:p>
            </p:txBody>
          </p:sp>
        </p:grpSp>
        <p:grpSp>
          <p:nvGrpSpPr>
            <p:cNvPr id="653" name="Google Shape;653;p44"/>
            <p:cNvGrpSpPr/>
            <p:nvPr/>
          </p:nvGrpSpPr>
          <p:grpSpPr>
            <a:xfrm>
              <a:off x="5571405" y="1145138"/>
              <a:ext cx="2281774" cy="2253881"/>
              <a:chOff x="7797716" y="1830778"/>
              <a:chExt cx="3082229" cy="3044550"/>
            </a:xfrm>
          </p:grpSpPr>
          <p:sp>
            <p:nvSpPr>
              <p:cNvPr id="654" name="Google Shape;654;p44"/>
              <p:cNvSpPr/>
              <p:nvPr/>
            </p:nvSpPr>
            <p:spPr>
              <a:xfrm>
                <a:off x="7877245" y="2302528"/>
                <a:ext cx="3002700" cy="2572800"/>
              </a:xfrm>
              <a:prstGeom prst="roundRect">
                <a:avLst>
                  <a:gd fmla="val 7329" name="adj"/>
                </a:avLst>
              </a:prstGeom>
              <a:noFill/>
              <a:ln cap="flat" cmpd="sng" w="57150">
                <a:solidFill>
                  <a:srgbClr val="AEABAB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44"/>
              <p:cNvSpPr txBox="1"/>
              <p:nvPr/>
            </p:nvSpPr>
            <p:spPr>
              <a:xfrm>
                <a:off x="7797716" y="1830778"/>
                <a:ext cx="1886100" cy="49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rgbClr val="7F7F7F"/>
                    </a:solidFill>
                    <a:latin typeface="Lato"/>
                    <a:ea typeface="Lato"/>
                    <a:cs typeface="Lato"/>
                    <a:sym typeface="Lato"/>
                  </a:rPr>
                  <a:t>Co-var 2</a:t>
                </a:r>
                <a:endParaRPr/>
              </a:p>
            </p:txBody>
          </p:sp>
        </p:grpSp>
        <p:cxnSp>
          <p:nvCxnSpPr>
            <p:cNvPr id="656" name="Google Shape;656;p44"/>
            <p:cNvCxnSpPr>
              <a:endCxn id="657" idx="0"/>
            </p:cNvCxnSpPr>
            <p:nvPr/>
          </p:nvCxnSpPr>
          <p:spPr>
            <a:xfrm>
              <a:off x="7117565" y="2360191"/>
              <a:ext cx="382500" cy="4065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58" name="Google Shape;658;p44"/>
            <p:cNvCxnSpPr>
              <a:stCxn id="659" idx="3"/>
              <a:endCxn id="660" idx="7"/>
            </p:cNvCxnSpPr>
            <p:nvPr/>
          </p:nvCxnSpPr>
          <p:spPr>
            <a:xfrm flipH="1">
              <a:off x="6553019" y="2458809"/>
              <a:ext cx="324600" cy="3645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61" name="Google Shape;661;p44"/>
            <p:cNvCxnSpPr>
              <a:endCxn id="660" idx="0"/>
            </p:cNvCxnSpPr>
            <p:nvPr/>
          </p:nvCxnSpPr>
          <p:spPr>
            <a:xfrm>
              <a:off x="6417767" y="2328049"/>
              <a:ext cx="0" cy="4392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62" name="Google Shape;662;p44"/>
            <p:cNvCxnSpPr>
              <a:endCxn id="663" idx="0"/>
            </p:cNvCxnSpPr>
            <p:nvPr/>
          </p:nvCxnSpPr>
          <p:spPr>
            <a:xfrm flipH="1">
              <a:off x="5909137" y="2328049"/>
              <a:ext cx="508500" cy="4392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64" name="Google Shape;664;p44"/>
            <p:cNvCxnSpPr>
              <a:endCxn id="665" idx="0"/>
            </p:cNvCxnSpPr>
            <p:nvPr/>
          </p:nvCxnSpPr>
          <p:spPr>
            <a:xfrm>
              <a:off x="6417897" y="2347291"/>
              <a:ext cx="508500" cy="4194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66" name="Google Shape;666;p44"/>
            <p:cNvCxnSpPr>
              <a:endCxn id="667" idx="0"/>
            </p:cNvCxnSpPr>
            <p:nvPr/>
          </p:nvCxnSpPr>
          <p:spPr>
            <a:xfrm>
              <a:off x="4841992" y="2347376"/>
              <a:ext cx="263700" cy="4224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668" name="Google Shape;668;p44"/>
            <p:cNvSpPr txBox="1"/>
            <p:nvPr/>
          </p:nvSpPr>
          <p:spPr>
            <a:xfrm>
              <a:off x="4623850" y="1552875"/>
              <a:ext cx="43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df</a:t>
              </a:r>
              <a:endParaRPr/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4405812" y="2769776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data</a:t>
              </a:r>
              <a:endParaRPr sz="800"/>
            </a:p>
          </p:txBody>
        </p:sp>
        <p:cxnSp>
          <p:nvCxnSpPr>
            <p:cNvPr id="670" name="Google Shape;670;p44"/>
            <p:cNvCxnSpPr>
              <a:endCxn id="669" idx="0"/>
            </p:cNvCxnSpPr>
            <p:nvPr/>
          </p:nvCxnSpPr>
          <p:spPr>
            <a:xfrm flipH="1">
              <a:off x="4597062" y="2330576"/>
              <a:ext cx="244800" cy="4392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671" name="Google Shape;671;p44"/>
            <p:cNvSpPr/>
            <p:nvPr/>
          </p:nvSpPr>
          <p:spPr>
            <a:xfrm>
              <a:off x="4524550" y="2139425"/>
              <a:ext cx="628500" cy="3825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DataFrame</a:t>
              </a:r>
              <a:endParaRPr sz="7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672" name="Google Shape;672;p44"/>
            <p:cNvCxnSpPr>
              <a:stCxn id="668" idx="2"/>
              <a:endCxn id="671" idx="0"/>
            </p:cNvCxnSpPr>
            <p:nvPr/>
          </p:nvCxnSpPr>
          <p:spPr>
            <a:xfrm flipH="1">
              <a:off x="4838800" y="1891575"/>
              <a:ext cx="3000" cy="2478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667" name="Google Shape;667;p44"/>
            <p:cNvSpPr/>
            <p:nvPr/>
          </p:nvSpPr>
          <p:spPr>
            <a:xfrm>
              <a:off x="4914442" y="2769776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idx</a:t>
              </a:r>
              <a:endParaRPr sz="8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73" name="Google Shape;673;p44"/>
            <p:cNvSpPr txBox="1"/>
            <p:nvPr/>
          </p:nvSpPr>
          <p:spPr>
            <a:xfrm>
              <a:off x="5976625" y="1555400"/>
              <a:ext cx="882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list1</a:t>
              </a:r>
              <a:endParaRPr/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5717887" y="2767249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‘a’</a:t>
              </a:r>
              <a:endParaRPr sz="800"/>
            </a:p>
          </p:txBody>
        </p:sp>
        <p:sp>
          <p:nvSpPr>
            <p:cNvPr id="674" name="Google Shape;674;p44"/>
            <p:cNvSpPr/>
            <p:nvPr/>
          </p:nvSpPr>
          <p:spPr>
            <a:xfrm>
              <a:off x="6226517" y="2139432"/>
              <a:ext cx="382500" cy="3825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List</a:t>
              </a:r>
              <a:endParaRPr sz="700"/>
            </a:p>
          </p:txBody>
        </p:sp>
        <p:cxnSp>
          <p:nvCxnSpPr>
            <p:cNvPr id="675" name="Google Shape;675;p44"/>
            <p:cNvCxnSpPr>
              <a:stCxn id="673" idx="2"/>
              <a:endCxn id="674" idx="0"/>
            </p:cNvCxnSpPr>
            <p:nvPr/>
          </p:nvCxnSpPr>
          <p:spPr>
            <a:xfrm>
              <a:off x="6417775" y="1894100"/>
              <a:ext cx="0" cy="2454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660" name="Google Shape;660;p44"/>
            <p:cNvSpPr/>
            <p:nvPr/>
          </p:nvSpPr>
          <p:spPr>
            <a:xfrm>
              <a:off x="6226517" y="2767249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‘b’</a:t>
              </a:r>
              <a:endParaRPr sz="800"/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6735147" y="2766691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‘c’</a:t>
              </a:r>
              <a:endParaRPr sz="800"/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7308815" y="2766691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‘d’</a:t>
              </a:r>
              <a:endParaRPr sz="800"/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6800276" y="2136900"/>
              <a:ext cx="508500" cy="3825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MyClass</a:t>
              </a:r>
              <a:endParaRPr sz="7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77" name="Google Shape;677;p44"/>
            <p:cNvSpPr txBox="1"/>
            <p:nvPr/>
          </p:nvSpPr>
          <p:spPr>
            <a:xfrm>
              <a:off x="6776424" y="1541750"/>
              <a:ext cx="55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obj</a:t>
              </a:r>
              <a:endParaRPr/>
            </a:p>
          </p:txBody>
        </p:sp>
        <p:cxnSp>
          <p:nvCxnSpPr>
            <p:cNvPr id="678" name="Google Shape;678;p44"/>
            <p:cNvCxnSpPr>
              <a:stCxn id="677" idx="2"/>
              <a:endCxn id="659" idx="0"/>
            </p:cNvCxnSpPr>
            <p:nvPr/>
          </p:nvCxnSpPr>
          <p:spPr>
            <a:xfrm>
              <a:off x="7054524" y="1880450"/>
              <a:ext cx="3000" cy="2520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pic>
        <p:nvPicPr>
          <p:cNvPr id="679" name="Google Shape;679;p44"/>
          <p:cNvPicPr preferRelativeResize="0"/>
          <p:nvPr/>
        </p:nvPicPr>
        <p:blipFill rotWithShape="1">
          <a:blip r:embed="rId3">
            <a:alphaModFix/>
          </a:blip>
          <a:srcRect b="18916" l="0" r="0" t="0"/>
          <a:stretch/>
        </p:blipFill>
        <p:spPr>
          <a:xfrm>
            <a:off x="445475" y="1243225"/>
            <a:ext cx="2942950" cy="232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475" y="1243225"/>
            <a:ext cx="2942950" cy="286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4"/>
          <p:cNvSpPr/>
          <p:nvPr/>
        </p:nvSpPr>
        <p:spPr>
          <a:xfrm>
            <a:off x="6803151" y="2132325"/>
            <a:ext cx="508500" cy="382500"/>
          </a:xfrm>
          <a:prstGeom prst="ellipse">
            <a:avLst/>
          </a:prstGeom>
          <a:solidFill>
            <a:srgbClr val="F4CCCC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rPr>
              <a:t>MyClass</a:t>
            </a:r>
            <a:endParaRPr sz="700">
              <a:solidFill>
                <a:srgbClr val="10284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681" name="Google Shape;681;p44"/>
          <p:cNvGrpSpPr/>
          <p:nvPr/>
        </p:nvGrpSpPr>
        <p:grpSpPr>
          <a:xfrm>
            <a:off x="4107823" y="1441757"/>
            <a:ext cx="1381224" cy="2069738"/>
            <a:chOff x="354900" y="2082850"/>
            <a:chExt cx="3407904" cy="1671300"/>
          </a:xfrm>
        </p:grpSpPr>
        <p:sp>
          <p:nvSpPr>
            <p:cNvPr id="682" name="Google Shape;682;p44"/>
            <p:cNvSpPr/>
            <p:nvPr/>
          </p:nvSpPr>
          <p:spPr>
            <a:xfrm>
              <a:off x="354900" y="2082850"/>
              <a:ext cx="3403800" cy="1671300"/>
            </a:xfrm>
            <a:prstGeom prst="rect">
              <a:avLst/>
            </a:prstGeom>
            <a:solidFill>
              <a:srgbClr val="E7E6E6">
                <a:alpha val="651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3" name="Google Shape;683;p44"/>
            <p:cNvSpPr txBox="1"/>
            <p:nvPr/>
          </p:nvSpPr>
          <p:spPr>
            <a:xfrm>
              <a:off x="359004" y="2640479"/>
              <a:ext cx="3403800" cy="9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i="0" lang="en" sz="15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Untouched data</a:t>
              </a:r>
              <a:endPara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84" name="Google Shape;684;p44"/>
          <p:cNvSpPr/>
          <p:nvPr/>
        </p:nvSpPr>
        <p:spPr>
          <a:xfrm>
            <a:off x="668300" y="3746000"/>
            <a:ext cx="508500" cy="286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5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Tracking and storing Co-Variables</a:t>
            </a:r>
            <a:endParaRPr/>
          </a:p>
        </p:txBody>
      </p:sp>
      <p:sp>
        <p:nvSpPr>
          <p:cNvPr id="690" name="Google Shape;690;p45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1" name="Google Shape;691;p45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We </a:t>
            </a:r>
            <a:r>
              <a:rPr b="1" lang="en"/>
              <a:t>patch</a:t>
            </a:r>
            <a:r>
              <a:rPr lang="en"/>
              <a:t> the Jupyter namespace to capture variable accesses…</a:t>
            </a:r>
            <a:endParaRPr b="1"/>
          </a:p>
        </p:txBody>
      </p:sp>
      <p:grpSp>
        <p:nvGrpSpPr>
          <p:cNvPr id="692" name="Google Shape;692;p45"/>
          <p:cNvGrpSpPr/>
          <p:nvPr/>
        </p:nvGrpSpPr>
        <p:grpSpPr>
          <a:xfrm>
            <a:off x="6053187" y="1119496"/>
            <a:ext cx="1606625" cy="743429"/>
            <a:chOff x="6053188" y="1119496"/>
            <a:chExt cx="1606625" cy="743429"/>
          </a:xfrm>
        </p:grpSpPr>
        <p:pic>
          <p:nvPicPr>
            <p:cNvPr id="693" name="Google Shape;693;p45"/>
            <p:cNvPicPr preferRelativeResize="0"/>
            <p:nvPr/>
          </p:nvPicPr>
          <p:blipFill rotWithShape="1">
            <a:blip r:embed="rId3">
              <a:alphaModFix/>
            </a:blip>
            <a:srcRect b="0" l="3316" r="0" t="0"/>
            <a:stretch/>
          </p:blipFill>
          <p:spPr>
            <a:xfrm>
              <a:off x="6053187" y="1119496"/>
              <a:ext cx="1606625" cy="3251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94" name="Google Shape;694;p45"/>
            <p:cNvCxnSpPr/>
            <p:nvPr/>
          </p:nvCxnSpPr>
          <p:spPr>
            <a:xfrm>
              <a:off x="6856500" y="1557825"/>
              <a:ext cx="0" cy="305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695" name="Google Shape;695;p45"/>
          <p:cNvGrpSpPr/>
          <p:nvPr/>
        </p:nvGrpSpPr>
        <p:grpSpPr>
          <a:xfrm>
            <a:off x="5865900" y="3577100"/>
            <a:ext cx="1981200" cy="864638"/>
            <a:chOff x="3242900" y="3590950"/>
            <a:chExt cx="1981200" cy="864638"/>
          </a:xfrm>
        </p:grpSpPr>
        <p:pic>
          <p:nvPicPr>
            <p:cNvPr id="696" name="Google Shape;696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42900" y="4036488"/>
              <a:ext cx="1981200" cy="419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97" name="Google Shape;697;p45"/>
            <p:cNvCxnSpPr/>
            <p:nvPr/>
          </p:nvCxnSpPr>
          <p:spPr>
            <a:xfrm>
              <a:off x="4233500" y="3590950"/>
              <a:ext cx="0" cy="305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698" name="Google Shape;698;p45"/>
          <p:cNvPicPr preferRelativeResize="0"/>
          <p:nvPr/>
        </p:nvPicPr>
        <p:blipFill rotWithShape="1">
          <a:blip r:embed="rId5">
            <a:alphaModFix/>
          </a:blip>
          <a:srcRect b="67625" l="0" r="29403" t="19961"/>
          <a:stretch/>
        </p:blipFill>
        <p:spPr>
          <a:xfrm>
            <a:off x="445475" y="2368650"/>
            <a:ext cx="5182810" cy="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2925" y="2003588"/>
            <a:ext cx="386715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45"/>
          <p:cNvSpPr/>
          <p:nvPr/>
        </p:nvSpPr>
        <p:spPr>
          <a:xfrm>
            <a:off x="1061600" y="2437175"/>
            <a:ext cx="777600" cy="291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1" name="Google Shape;701;p45"/>
          <p:cNvSpPr txBox="1"/>
          <p:nvPr/>
        </p:nvSpPr>
        <p:spPr>
          <a:xfrm>
            <a:off x="710725" y="1814550"/>
            <a:ext cx="206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The notebook’s session state is a dictionary!</a:t>
            </a:r>
            <a:endParaRPr sz="1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6"/>
          <p:cNvSpPr/>
          <p:nvPr/>
        </p:nvSpPr>
        <p:spPr>
          <a:xfrm>
            <a:off x="5630280" y="1494374"/>
            <a:ext cx="2222899" cy="1904644"/>
          </a:xfrm>
          <a:prstGeom prst="roundRect">
            <a:avLst>
              <a:gd fmla="val 7329" name="adj"/>
            </a:avLst>
          </a:prstGeom>
          <a:noFill/>
          <a:ln cap="flat" cmpd="sng" w="57150">
            <a:solidFill>
              <a:srgbClr val="AEABA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46"/>
          <p:cNvSpPr/>
          <p:nvPr/>
        </p:nvSpPr>
        <p:spPr>
          <a:xfrm>
            <a:off x="5630226" y="1505050"/>
            <a:ext cx="1638300" cy="1904700"/>
          </a:xfrm>
          <a:prstGeom prst="roundRect">
            <a:avLst>
              <a:gd fmla="val 7329" name="adj"/>
            </a:avLst>
          </a:prstGeom>
          <a:noFill/>
          <a:ln cap="flat" cmpd="sng" w="57150">
            <a:solidFill>
              <a:srgbClr val="AEABA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46"/>
          <p:cNvSpPr txBox="1"/>
          <p:nvPr/>
        </p:nvSpPr>
        <p:spPr>
          <a:xfrm>
            <a:off x="5571405" y="1145138"/>
            <a:ext cx="1396280" cy="369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Co-var 2</a:t>
            </a:r>
            <a:endParaRPr/>
          </a:p>
        </p:txBody>
      </p:sp>
      <p:cxnSp>
        <p:nvCxnSpPr>
          <p:cNvPr id="709" name="Google Shape;709;p46"/>
          <p:cNvCxnSpPr>
            <a:stCxn id="710" idx="3"/>
            <a:endCxn id="711" idx="7"/>
          </p:cNvCxnSpPr>
          <p:nvPr/>
        </p:nvCxnSpPr>
        <p:spPr>
          <a:xfrm flipH="1">
            <a:off x="6553019" y="2458809"/>
            <a:ext cx="324600" cy="364500"/>
          </a:xfrm>
          <a:prstGeom prst="straightConnector1">
            <a:avLst/>
          </a:prstGeom>
          <a:noFill/>
          <a:ln cap="flat" cmpd="sng" w="9525">
            <a:solidFill>
              <a:srgbClr val="10284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712" name="Google Shape;712;p46"/>
          <p:cNvGrpSpPr/>
          <p:nvPr/>
        </p:nvGrpSpPr>
        <p:grpSpPr>
          <a:xfrm>
            <a:off x="6779299" y="1541750"/>
            <a:ext cx="912016" cy="1607441"/>
            <a:chOff x="6779299" y="1541750"/>
            <a:chExt cx="912016" cy="1607441"/>
          </a:xfrm>
        </p:grpSpPr>
        <p:cxnSp>
          <p:nvCxnSpPr>
            <p:cNvPr id="713" name="Google Shape;713;p46"/>
            <p:cNvCxnSpPr>
              <a:endCxn id="714" idx="0"/>
            </p:cNvCxnSpPr>
            <p:nvPr/>
          </p:nvCxnSpPr>
          <p:spPr>
            <a:xfrm>
              <a:off x="7117565" y="2360191"/>
              <a:ext cx="382500" cy="4065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714" name="Google Shape;714;p46"/>
            <p:cNvSpPr/>
            <p:nvPr/>
          </p:nvSpPr>
          <p:spPr>
            <a:xfrm>
              <a:off x="7308815" y="2766691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‘d’</a:t>
              </a:r>
              <a:endParaRPr sz="800"/>
            </a:p>
          </p:txBody>
        </p:sp>
        <p:sp>
          <p:nvSpPr>
            <p:cNvPr id="715" name="Google Shape;715;p46"/>
            <p:cNvSpPr txBox="1"/>
            <p:nvPr/>
          </p:nvSpPr>
          <p:spPr>
            <a:xfrm>
              <a:off x="6779299" y="1541750"/>
              <a:ext cx="55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obj</a:t>
              </a:r>
              <a:endParaRPr/>
            </a:p>
          </p:txBody>
        </p:sp>
        <p:cxnSp>
          <p:nvCxnSpPr>
            <p:cNvPr id="716" name="Google Shape;716;p46"/>
            <p:cNvCxnSpPr>
              <a:stCxn id="715" idx="2"/>
              <a:endCxn id="710" idx="0"/>
            </p:cNvCxnSpPr>
            <p:nvPr/>
          </p:nvCxnSpPr>
          <p:spPr>
            <a:xfrm>
              <a:off x="7057399" y="1880450"/>
              <a:ext cx="0" cy="2520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710" name="Google Shape;710;p46"/>
            <p:cNvSpPr/>
            <p:nvPr/>
          </p:nvSpPr>
          <p:spPr>
            <a:xfrm>
              <a:off x="6803151" y="2132325"/>
              <a:ext cx="508500" cy="382500"/>
            </a:xfrm>
            <a:prstGeom prst="ellipse">
              <a:avLst/>
            </a:prstGeom>
            <a:solidFill>
              <a:srgbClr val="F4CCCC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MyClass</a:t>
              </a:r>
              <a:endParaRPr sz="7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717" name="Google Shape;717;p46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Tracking and storing Co-Variables</a:t>
            </a:r>
            <a:endParaRPr/>
          </a:p>
        </p:txBody>
      </p:sp>
      <p:sp>
        <p:nvSpPr>
          <p:cNvPr id="718" name="Google Shape;718;p46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9" name="Google Shape;719;p46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/>
              <a:t>…which we use to </a:t>
            </a:r>
            <a:r>
              <a:rPr b="1" lang="en"/>
              <a:t>incrementally maintain</a:t>
            </a:r>
            <a:r>
              <a:rPr lang="en"/>
              <a:t> the Co-variable-tracking reference graphs.</a:t>
            </a:r>
            <a:endParaRPr b="1"/>
          </a:p>
        </p:txBody>
      </p:sp>
      <p:grpSp>
        <p:nvGrpSpPr>
          <p:cNvPr id="720" name="Google Shape;720;p46"/>
          <p:cNvGrpSpPr/>
          <p:nvPr/>
        </p:nvGrpSpPr>
        <p:grpSpPr>
          <a:xfrm>
            <a:off x="6115375" y="4022900"/>
            <a:ext cx="2856301" cy="422400"/>
            <a:chOff x="6115375" y="4022900"/>
            <a:chExt cx="2856301" cy="422400"/>
          </a:xfrm>
        </p:grpSpPr>
        <p:pic>
          <p:nvPicPr>
            <p:cNvPr id="721" name="Google Shape;721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76562" y="4022900"/>
              <a:ext cx="2495113" cy="422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22" name="Google Shape;722;p46"/>
            <p:cNvCxnSpPr/>
            <p:nvPr/>
          </p:nvCxnSpPr>
          <p:spPr>
            <a:xfrm>
              <a:off x="6115375" y="4246300"/>
              <a:ext cx="276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723" name="Google Shape;723;p46"/>
          <p:cNvSpPr/>
          <p:nvPr/>
        </p:nvSpPr>
        <p:spPr>
          <a:xfrm>
            <a:off x="4158651" y="1505086"/>
            <a:ext cx="1280349" cy="1904644"/>
          </a:xfrm>
          <a:prstGeom prst="roundRect">
            <a:avLst>
              <a:gd fmla="val 11738" name="adj"/>
            </a:avLst>
          </a:prstGeom>
          <a:noFill/>
          <a:ln cap="flat" cmpd="sng" w="57150">
            <a:solidFill>
              <a:srgbClr val="AEABA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46"/>
          <p:cNvSpPr txBox="1"/>
          <p:nvPr/>
        </p:nvSpPr>
        <p:spPr>
          <a:xfrm>
            <a:off x="4107825" y="1145138"/>
            <a:ext cx="1331207" cy="369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Co-var 1</a:t>
            </a:r>
            <a:endParaRPr/>
          </a:p>
        </p:txBody>
      </p:sp>
      <p:cxnSp>
        <p:nvCxnSpPr>
          <p:cNvPr id="725" name="Google Shape;725;p46"/>
          <p:cNvCxnSpPr>
            <a:endCxn id="711" idx="0"/>
          </p:cNvCxnSpPr>
          <p:nvPr/>
        </p:nvCxnSpPr>
        <p:spPr>
          <a:xfrm>
            <a:off x="6417767" y="2328049"/>
            <a:ext cx="0" cy="439200"/>
          </a:xfrm>
          <a:prstGeom prst="straightConnector1">
            <a:avLst/>
          </a:prstGeom>
          <a:noFill/>
          <a:ln cap="flat" cmpd="sng" w="9525">
            <a:solidFill>
              <a:srgbClr val="10284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26" name="Google Shape;726;p46"/>
          <p:cNvCxnSpPr>
            <a:endCxn id="727" idx="0"/>
          </p:cNvCxnSpPr>
          <p:nvPr/>
        </p:nvCxnSpPr>
        <p:spPr>
          <a:xfrm flipH="1">
            <a:off x="5909137" y="2328049"/>
            <a:ext cx="508500" cy="439200"/>
          </a:xfrm>
          <a:prstGeom prst="straightConnector1">
            <a:avLst/>
          </a:prstGeom>
          <a:noFill/>
          <a:ln cap="flat" cmpd="sng" w="9525">
            <a:solidFill>
              <a:srgbClr val="10284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28" name="Google Shape;728;p46"/>
          <p:cNvCxnSpPr>
            <a:endCxn id="729" idx="0"/>
          </p:cNvCxnSpPr>
          <p:nvPr/>
        </p:nvCxnSpPr>
        <p:spPr>
          <a:xfrm>
            <a:off x="6417897" y="2347291"/>
            <a:ext cx="508500" cy="419400"/>
          </a:xfrm>
          <a:prstGeom prst="straightConnector1">
            <a:avLst/>
          </a:prstGeom>
          <a:noFill/>
          <a:ln cap="flat" cmpd="sng" w="9525">
            <a:solidFill>
              <a:srgbClr val="10284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30" name="Google Shape;730;p46"/>
          <p:cNvCxnSpPr>
            <a:endCxn id="731" idx="0"/>
          </p:cNvCxnSpPr>
          <p:nvPr/>
        </p:nvCxnSpPr>
        <p:spPr>
          <a:xfrm>
            <a:off x="4841992" y="2347376"/>
            <a:ext cx="263700" cy="422400"/>
          </a:xfrm>
          <a:prstGeom prst="straightConnector1">
            <a:avLst/>
          </a:prstGeom>
          <a:noFill/>
          <a:ln cap="flat" cmpd="sng" w="9525">
            <a:solidFill>
              <a:srgbClr val="10284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32" name="Google Shape;732;p46"/>
          <p:cNvSpPr txBox="1"/>
          <p:nvPr/>
        </p:nvSpPr>
        <p:spPr>
          <a:xfrm>
            <a:off x="4623850" y="1552875"/>
            <a:ext cx="43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df</a:t>
            </a:r>
            <a:endParaRPr/>
          </a:p>
        </p:txBody>
      </p:sp>
      <p:sp>
        <p:nvSpPr>
          <p:cNvPr id="733" name="Google Shape;733;p46"/>
          <p:cNvSpPr/>
          <p:nvPr/>
        </p:nvSpPr>
        <p:spPr>
          <a:xfrm>
            <a:off x="4405812" y="2769776"/>
            <a:ext cx="382500" cy="382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800"/>
          </a:p>
        </p:txBody>
      </p:sp>
      <p:cxnSp>
        <p:nvCxnSpPr>
          <p:cNvPr id="734" name="Google Shape;734;p46"/>
          <p:cNvCxnSpPr>
            <a:endCxn id="733" idx="0"/>
          </p:cNvCxnSpPr>
          <p:nvPr/>
        </p:nvCxnSpPr>
        <p:spPr>
          <a:xfrm flipH="1">
            <a:off x="4597062" y="2330576"/>
            <a:ext cx="244800" cy="439200"/>
          </a:xfrm>
          <a:prstGeom prst="straightConnector1">
            <a:avLst/>
          </a:prstGeom>
          <a:noFill/>
          <a:ln cap="flat" cmpd="sng" w="9525">
            <a:solidFill>
              <a:srgbClr val="10284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35" name="Google Shape;735;p46"/>
          <p:cNvSpPr/>
          <p:nvPr/>
        </p:nvSpPr>
        <p:spPr>
          <a:xfrm>
            <a:off x="4524550" y="2139425"/>
            <a:ext cx="628500" cy="3825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rPr>
              <a:t>DataFrame</a:t>
            </a:r>
            <a:endParaRPr sz="700">
              <a:solidFill>
                <a:srgbClr val="10284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36" name="Google Shape;736;p46"/>
          <p:cNvCxnSpPr>
            <a:stCxn id="732" idx="2"/>
            <a:endCxn id="735" idx="0"/>
          </p:cNvCxnSpPr>
          <p:nvPr/>
        </p:nvCxnSpPr>
        <p:spPr>
          <a:xfrm flipH="1">
            <a:off x="4838800" y="1891575"/>
            <a:ext cx="3000" cy="247800"/>
          </a:xfrm>
          <a:prstGeom prst="straightConnector1">
            <a:avLst/>
          </a:prstGeom>
          <a:noFill/>
          <a:ln cap="flat" cmpd="sng" w="9525">
            <a:solidFill>
              <a:srgbClr val="10284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31" name="Google Shape;731;p46"/>
          <p:cNvSpPr/>
          <p:nvPr/>
        </p:nvSpPr>
        <p:spPr>
          <a:xfrm>
            <a:off x="4914442" y="2769776"/>
            <a:ext cx="382500" cy="382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rPr>
              <a:t>idx</a:t>
            </a:r>
            <a:endParaRPr sz="800">
              <a:solidFill>
                <a:srgbClr val="10284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37" name="Google Shape;737;p46"/>
          <p:cNvSpPr txBox="1"/>
          <p:nvPr/>
        </p:nvSpPr>
        <p:spPr>
          <a:xfrm>
            <a:off x="5976625" y="1555400"/>
            <a:ext cx="882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list1</a:t>
            </a:r>
            <a:endParaRPr/>
          </a:p>
        </p:txBody>
      </p:sp>
      <p:sp>
        <p:nvSpPr>
          <p:cNvPr id="727" name="Google Shape;727;p46"/>
          <p:cNvSpPr/>
          <p:nvPr/>
        </p:nvSpPr>
        <p:spPr>
          <a:xfrm>
            <a:off x="5717887" y="2767249"/>
            <a:ext cx="382500" cy="382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rPr>
              <a:t>‘a’</a:t>
            </a:r>
            <a:endParaRPr sz="800"/>
          </a:p>
        </p:txBody>
      </p:sp>
      <p:sp>
        <p:nvSpPr>
          <p:cNvPr id="738" name="Google Shape;738;p46"/>
          <p:cNvSpPr/>
          <p:nvPr/>
        </p:nvSpPr>
        <p:spPr>
          <a:xfrm>
            <a:off x="6226517" y="2139432"/>
            <a:ext cx="382500" cy="3825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700"/>
          </a:p>
        </p:txBody>
      </p:sp>
      <p:cxnSp>
        <p:nvCxnSpPr>
          <p:cNvPr id="739" name="Google Shape;739;p46"/>
          <p:cNvCxnSpPr>
            <a:stCxn id="737" idx="2"/>
            <a:endCxn id="738" idx="0"/>
          </p:cNvCxnSpPr>
          <p:nvPr/>
        </p:nvCxnSpPr>
        <p:spPr>
          <a:xfrm>
            <a:off x="6417775" y="1894100"/>
            <a:ext cx="0" cy="245400"/>
          </a:xfrm>
          <a:prstGeom prst="straightConnector1">
            <a:avLst/>
          </a:prstGeom>
          <a:noFill/>
          <a:ln cap="flat" cmpd="sng" w="9525">
            <a:solidFill>
              <a:srgbClr val="10284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11" name="Google Shape;711;p46"/>
          <p:cNvSpPr/>
          <p:nvPr/>
        </p:nvSpPr>
        <p:spPr>
          <a:xfrm>
            <a:off x="6226517" y="2767249"/>
            <a:ext cx="382500" cy="382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rPr>
              <a:t>‘b’</a:t>
            </a:r>
            <a:endParaRPr sz="800"/>
          </a:p>
        </p:txBody>
      </p:sp>
      <p:sp>
        <p:nvSpPr>
          <p:cNvPr id="729" name="Google Shape;729;p46"/>
          <p:cNvSpPr/>
          <p:nvPr/>
        </p:nvSpPr>
        <p:spPr>
          <a:xfrm>
            <a:off x="6735147" y="2766691"/>
            <a:ext cx="382500" cy="382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rPr>
              <a:t>‘c’</a:t>
            </a:r>
            <a:endParaRPr sz="800"/>
          </a:p>
        </p:txBody>
      </p:sp>
      <p:pic>
        <p:nvPicPr>
          <p:cNvPr id="740" name="Google Shape;740;p46"/>
          <p:cNvPicPr preferRelativeResize="0"/>
          <p:nvPr/>
        </p:nvPicPr>
        <p:blipFill rotWithShape="1">
          <a:blip r:embed="rId4">
            <a:alphaModFix/>
          </a:blip>
          <a:srcRect b="18916" l="0" r="0" t="0"/>
          <a:stretch/>
        </p:blipFill>
        <p:spPr>
          <a:xfrm>
            <a:off x="445475" y="1243225"/>
            <a:ext cx="2942950" cy="232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475" y="1243225"/>
            <a:ext cx="2942950" cy="2867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2" name="Google Shape;742;p46"/>
          <p:cNvGrpSpPr/>
          <p:nvPr/>
        </p:nvGrpSpPr>
        <p:grpSpPr>
          <a:xfrm>
            <a:off x="4107823" y="1441757"/>
            <a:ext cx="1381224" cy="2069738"/>
            <a:chOff x="354900" y="2082850"/>
            <a:chExt cx="3407904" cy="1671300"/>
          </a:xfrm>
        </p:grpSpPr>
        <p:sp>
          <p:nvSpPr>
            <p:cNvPr id="743" name="Google Shape;743;p46"/>
            <p:cNvSpPr/>
            <p:nvPr/>
          </p:nvSpPr>
          <p:spPr>
            <a:xfrm>
              <a:off x="354900" y="2082850"/>
              <a:ext cx="3403800" cy="1671300"/>
            </a:xfrm>
            <a:prstGeom prst="rect">
              <a:avLst/>
            </a:prstGeom>
            <a:solidFill>
              <a:srgbClr val="E7E6E6">
                <a:alpha val="651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4" name="Google Shape;744;p46"/>
            <p:cNvSpPr txBox="1"/>
            <p:nvPr/>
          </p:nvSpPr>
          <p:spPr>
            <a:xfrm>
              <a:off x="359004" y="2640479"/>
              <a:ext cx="3403800" cy="9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i="0" lang="en" sz="15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Untouched data</a:t>
              </a:r>
              <a:endPara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45" name="Google Shape;745;p46"/>
          <p:cNvGrpSpPr/>
          <p:nvPr/>
        </p:nvGrpSpPr>
        <p:grpSpPr>
          <a:xfrm>
            <a:off x="3558575" y="3835200"/>
            <a:ext cx="2392800" cy="610188"/>
            <a:chOff x="3454975" y="3855600"/>
            <a:chExt cx="2392800" cy="610188"/>
          </a:xfrm>
        </p:grpSpPr>
        <p:pic>
          <p:nvPicPr>
            <p:cNvPr id="746" name="Google Shape;746;p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66575" y="4046688"/>
              <a:ext cx="1981200" cy="419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47" name="Google Shape;747;p46"/>
            <p:cNvCxnSpPr/>
            <p:nvPr/>
          </p:nvCxnSpPr>
          <p:spPr>
            <a:xfrm>
              <a:off x="3454975" y="3855600"/>
              <a:ext cx="284100" cy="37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748" name="Google Shape;748;p46"/>
          <p:cNvGrpSpPr/>
          <p:nvPr/>
        </p:nvGrpSpPr>
        <p:grpSpPr>
          <a:xfrm>
            <a:off x="7603449" y="1556387"/>
            <a:ext cx="912016" cy="1607441"/>
            <a:chOff x="6779299" y="1541750"/>
            <a:chExt cx="912016" cy="1607441"/>
          </a:xfrm>
        </p:grpSpPr>
        <p:cxnSp>
          <p:nvCxnSpPr>
            <p:cNvPr id="749" name="Google Shape;749;p46"/>
            <p:cNvCxnSpPr>
              <a:endCxn id="750" idx="0"/>
            </p:cNvCxnSpPr>
            <p:nvPr/>
          </p:nvCxnSpPr>
          <p:spPr>
            <a:xfrm>
              <a:off x="7117565" y="2360191"/>
              <a:ext cx="382500" cy="4065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750" name="Google Shape;750;p46"/>
            <p:cNvSpPr/>
            <p:nvPr/>
          </p:nvSpPr>
          <p:spPr>
            <a:xfrm>
              <a:off x="7308815" y="2766691"/>
              <a:ext cx="382500" cy="3825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‘d’</a:t>
              </a:r>
              <a:endParaRPr sz="800"/>
            </a:p>
          </p:txBody>
        </p:sp>
        <p:sp>
          <p:nvSpPr>
            <p:cNvPr id="751" name="Google Shape;751;p46"/>
            <p:cNvSpPr txBox="1"/>
            <p:nvPr/>
          </p:nvSpPr>
          <p:spPr>
            <a:xfrm>
              <a:off x="6779299" y="1541750"/>
              <a:ext cx="55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obj</a:t>
              </a:r>
              <a:endParaRPr/>
            </a:p>
          </p:txBody>
        </p:sp>
        <p:cxnSp>
          <p:nvCxnSpPr>
            <p:cNvPr id="752" name="Google Shape;752;p46"/>
            <p:cNvCxnSpPr>
              <a:stCxn id="751" idx="2"/>
              <a:endCxn id="753" idx="0"/>
            </p:cNvCxnSpPr>
            <p:nvPr/>
          </p:nvCxnSpPr>
          <p:spPr>
            <a:xfrm>
              <a:off x="7057399" y="1880450"/>
              <a:ext cx="0" cy="252000"/>
            </a:xfrm>
            <a:prstGeom prst="straightConnector1">
              <a:avLst/>
            </a:prstGeom>
            <a:noFill/>
            <a:ln cap="flat" cmpd="sng" w="9525">
              <a:solidFill>
                <a:srgbClr val="10284B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753" name="Google Shape;753;p46"/>
            <p:cNvSpPr/>
            <p:nvPr/>
          </p:nvSpPr>
          <p:spPr>
            <a:xfrm>
              <a:off x="6803151" y="2132325"/>
              <a:ext cx="508500" cy="382500"/>
            </a:xfrm>
            <a:prstGeom prst="ellipse">
              <a:avLst/>
            </a:prstGeom>
            <a:solidFill>
              <a:srgbClr val="F4CCCC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10284B"/>
                  </a:solidFill>
                  <a:latin typeface="Consolas"/>
                  <a:ea typeface="Consolas"/>
                  <a:cs typeface="Consolas"/>
                  <a:sym typeface="Consolas"/>
                </a:rPr>
                <a:t>MyClass</a:t>
              </a:r>
              <a:endParaRPr sz="700">
                <a:solidFill>
                  <a:srgbClr val="10284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754" name="Google Shape;754;p46"/>
          <p:cNvSpPr/>
          <p:nvPr/>
        </p:nvSpPr>
        <p:spPr>
          <a:xfrm>
            <a:off x="7500025" y="1494350"/>
            <a:ext cx="1112400" cy="1904700"/>
          </a:xfrm>
          <a:prstGeom prst="roundRect">
            <a:avLst>
              <a:gd fmla="val 7329" name="adj"/>
            </a:avLst>
          </a:prstGeom>
          <a:noFill/>
          <a:ln cap="flat" cmpd="sng" w="57150">
            <a:solidFill>
              <a:srgbClr val="AEABA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46"/>
          <p:cNvSpPr txBox="1"/>
          <p:nvPr/>
        </p:nvSpPr>
        <p:spPr>
          <a:xfrm>
            <a:off x="7459730" y="1145150"/>
            <a:ext cx="139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Co-var 3</a:t>
            </a:r>
            <a:endParaRPr/>
          </a:p>
        </p:txBody>
      </p:sp>
      <p:grpSp>
        <p:nvGrpSpPr>
          <p:cNvPr id="756" name="Google Shape;756;p46"/>
          <p:cNvGrpSpPr/>
          <p:nvPr/>
        </p:nvGrpSpPr>
        <p:grpSpPr>
          <a:xfrm>
            <a:off x="6609025" y="3695275"/>
            <a:ext cx="3267300" cy="746225"/>
            <a:chOff x="4947450" y="3732688"/>
            <a:chExt cx="3267300" cy="746225"/>
          </a:xfrm>
        </p:grpSpPr>
        <p:sp>
          <p:nvSpPr>
            <p:cNvPr id="757" name="Google Shape;757;p46"/>
            <p:cNvSpPr/>
            <p:nvPr/>
          </p:nvSpPr>
          <p:spPr>
            <a:xfrm>
              <a:off x="5679875" y="4233513"/>
              <a:ext cx="1514400" cy="2454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8" name="Google Shape;758;p46"/>
            <p:cNvSpPr txBox="1"/>
            <p:nvPr/>
          </p:nvSpPr>
          <p:spPr>
            <a:xfrm>
              <a:off x="4947450" y="3732688"/>
              <a:ext cx="326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20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To incremental checkpoint</a:t>
              </a:r>
              <a:endParaRPr b="1" i="0" sz="12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7"/>
          <p:cNvSpPr txBox="1"/>
          <p:nvPr>
            <p:ph type="title"/>
          </p:nvPr>
        </p:nvSpPr>
        <p:spPr>
          <a:xfrm>
            <a:off x="623888" y="1282304"/>
            <a:ext cx="78867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/>
              <a:t>Incremental Checkpoint &amp; Restore</a:t>
            </a:r>
            <a:endParaRPr sz="3300"/>
          </a:p>
        </p:txBody>
      </p:sp>
      <p:sp>
        <p:nvSpPr>
          <p:cNvPr id="764" name="Google Shape;764;p47"/>
          <p:cNvSpPr txBox="1"/>
          <p:nvPr/>
        </p:nvSpPr>
        <p:spPr>
          <a:xfrm>
            <a:off x="623900" y="2985800"/>
            <a:ext cx="7803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48"/>
          <p:cNvGrpSpPr/>
          <p:nvPr/>
        </p:nvGrpSpPr>
        <p:grpSpPr>
          <a:xfrm>
            <a:off x="187850" y="1557700"/>
            <a:ext cx="8007400" cy="1587688"/>
            <a:chOff x="92100" y="1251300"/>
            <a:chExt cx="8007400" cy="1587688"/>
          </a:xfrm>
        </p:grpSpPr>
        <p:grpSp>
          <p:nvGrpSpPr>
            <p:cNvPr id="770" name="Google Shape;770;p48"/>
            <p:cNvGrpSpPr/>
            <p:nvPr/>
          </p:nvGrpSpPr>
          <p:grpSpPr>
            <a:xfrm>
              <a:off x="92100" y="2372788"/>
              <a:ext cx="8007400" cy="466200"/>
              <a:chOff x="379719" y="5160949"/>
              <a:chExt cx="13979400" cy="466200"/>
            </a:xfrm>
          </p:grpSpPr>
          <p:sp>
            <p:nvSpPr>
              <p:cNvPr id="771" name="Google Shape;771;p48"/>
              <p:cNvSpPr/>
              <p:nvPr/>
            </p:nvSpPr>
            <p:spPr>
              <a:xfrm>
                <a:off x="379719" y="5160949"/>
                <a:ext cx="13979400" cy="466200"/>
              </a:xfrm>
              <a:prstGeom prst="rect">
                <a:avLst/>
              </a:prstGeom>
              <a:solidFill>
                <a:srgbClr val="E7E6E6">
                  <a:alpha val="651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48"/>
              <p:cNvSpPr txBox="1"/>
              <p:nvPr/>
            </p:nvSpPr>
            <p:spPr>
              <a:xfrm>
                <a:off x="379724" y="5255599"/>
                <a:ext cx="1320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latin typeface="Open Sans"/>
                    <a:ea typeface="Open Sans"/>
                    <a:cs typeface="Open Sans"/>
                    <a:sym typeface="Open Sans"/>
                  </a:rPr>
                  <a:t>S</a:t>
                </a:r>
                <a:r>
                  <a:rPr b="1" lang="en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ource</a:t>
                </a:r>
                <a:endParaRPr sz="800"/>
              </a:p>
            </p:txBody>
          </p:sp>
        </p:grpSp>
        <p:grpSp>
          <p:nvGrpSpPr>
            <p:cNvPr id="773" name="Google Shape;773;p48"/>
            <p:cNvGrpSpPr/>
            <p:nvPr/>
          </p:nvGrpSpPr>
          <p:grpSpPr>
            <a:xfrm>
              <a:off x="92130" y="1251300"/>
              <a:ext cx="8007342" cy="550200"/>
              <a:chOff x="2709681" y="2805411"/>
              <a:chExt cx="10174513" cy="550200"/>
            </a:xfrm>
          </p:grpSpPr>
          <p:sp>
            <p:nvSpPr>
              <p:cNvPr id="774" name="Google Shape;774;p48"/>
              <p:cNvSpPr/>
              <p:nvPr/>
            </p:nvSpPr>
            <p:spPr>
              <a:xfrm>
                <a:off x="2709694" y="2805411"/>
                <a:ext cx="10174500" cy="550200"/>
              </a:xfrm>
              <a:prstGeom prst="rect">
                <a:avLst/>
              </a:prstGeom>
              <a:solidFill>
                <a:srgbClr val="2A9D8F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48"/>
              <p:cNvSpPr txBox="1"/>
              <p:nvPr/>
            </p:nvSpPr>
            <p:spPr>
              <a:xfrm>
                <a:off x="2709681" y="2920236"/>
                <a:ext cx="11208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2A9D8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</a:t>
                </a:r>
                <a:r>
                  <a:rPr b="1" lang="en" sz="1200">
                    <a:solidFill>
                      <a:srgbClr val="2A9D8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arget</a:t>
                </a:r>
                <a:endParaRPr sz="800"/>
              </a:p>
            </p:txBody>
          </p:sp>
        </p:grpSp>
      </p:grpSp>
      <p:sp>
        <p:nvSpPr>
          <p:cNvPr id="776" name="Google Shape;776;p48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Co-Variable granularity i</a:t>
            </a:r>
            <a:r>
              <a:rPr lang="en"/>
              <a:t>ncremental C/R</a:t>
            </a:r>
            <a:endParaRPr/>
          </a:p>
        </p:txBody>
      </p:sp>
      <p:sp>
        <p:nvSpPr>
          <p:cNvPr id="777" name="Google Shape;777;p48"/>
          <p:cNvSpPr txBox="1"/>
          <p:nvPr/>
        </p:nvSpPr>
        <p:spPr>
          <a:xfrm>
            <a:off x="4070320" y="1694357"/>
            <a:ext cx="2017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(df, t1), (gmm, t1)</a:t>
            </a:r>
            <a:endParaRPr sz="1000"/>
          </a:p>
        </p:txBody>
      </p:sp>
      <p:grpSp>
        <p:nvGrpSpPr>
          <p:cNvPr id="778" name="Google Shape;778;p48"/>
          <p:cNvGrpSpPr/>
          <p:nvPr/>
        </p:nvGrpSpPr>
        <p:grpSpPr>
          <a:xfrm>
            <a:off x="1044706" y="1615080"/>
            <a:ext cx="2676054" cy="403752"/>
            <a:chOff x="1663845" y="2353924"/>
            <a:chExt cx="3072393" cy="463550"/>
          </a:xfrm>
        </p:grpSpPr>
        <p:pic>
          <p:nvPicPr>
            <p:cNvPr id="779" name="Google Shape;779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6638" y="2353924"/>
              <a:ext cx="1879600" cy="463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0" name="Google Shape;780;p48"/>
            <p:cNvSpPr txBox="1"/>
            <p:nvPr/>
          </p:nvSpPr>
          <p:spPr>
            <a:xfrm>
              <a:off x="1663845" y="2377601"/>
              <a:ext cx="5463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t1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48"/>
          <p:cNvGrpSpPr/>
          <p:nvPr/>
        </p:nvGrpSpPr>
        <p:grpSpPr>
          <a:xfrm>
            <a:off x="704890" y="1199798"/>
            <a:ext cx="6561489" cy="313061"/>
            <a:chOff x="1211014" y="1807562"/>
            <a:chExt cx="7533282" cy="359427"/>
          </a:xfrm>
        </p:grpSpPr>
        <p:sp>
          <p:nvSpPr>
            <p:cNvPr id="782" name="Google Shape;782;p48"/>
            <p:cNvSpPr txBox="1"/>
            <p:nvPr/>
          </p:nvSpPr>
          <p:spPr>
            <a:xfrm>
              <a:off x="2803864" y="1810980"/>
              <a:ext cx="728100" cy="3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code</a:t>
              </a:r>
              <a:endParaRPr sz="1000"/>
            </a:p>
          </p:txBody>
        </p:sp>
        <p:sp>
          <p:nvSpPr>
            <p:cNvPr id="783" name="Google Shape;783;p48"/>
            <p:cNvSpPr txBox="1"/>
            <p:nvPr/>
          </p:nvSpPr>
          <p:spPr>
            <a:xfrm>
              <a:off x="5183870" y="1807563"/>
              <a:ext cx="777900" cy="3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delta</a:t>
              </a:r>
              <a:endParaRPr sz="1000"/>
            </a:p>
          </p:txBody>
        </p:sp>
        <p:sp>
          <p:nvSpPr>
            <p:cNvPr id="784" name="Google Shape;784;p48"/>
            <p:cNvSpPr txBox="1"/>
            <p:nvPr/>
          </p:nvSpPr>
          <p:spPr>
            <a:xfrm>
              <a:off x="1211014" y="1807562"/>
              <a:ext cx="1446300" cy="3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timestamp</a:t>
              </a:r>
              <a:endParaRPr sz="1000"/>
            </a:p>
          </p:txBody>
        </p:sp>
        <p:sp>
          <p:nvSpPr>
            <p:cNvPr id="785" name="Google Shape;785;p48"/>
            <p:cNvSpPr txBox="1"/>
            <p:nvPr/>
          </p:nvSpPr>
          <p:spPr>
            <a:xfrm>
              <a:off x="7772596" y="1813589"/>
              <a:ext cx="971700" cy="3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inherit</a:t>
              </a:r>
              <a:endParaRPr sz="1000"/>
            </a:p>
          </p:txBody>
        </p:sp>
      </p:grpSp>
      <p:sp>
        <p:nvSpPr>
          <p:cNvPr id="786" name="Google Shape;786;p48"/>
          <p:cNvSpPr txBox="1"/>
          <p:nvPr/>
        </p:nvSpPr>
        <p:spPr>
          <a:xfrm>
            <a:off x="4070320" y="2210157"/>
            <a:ext cx="1040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(gmm, t2)</a:t>
            </a:r>
            <a:endParaRPr sz="1000"/>
          </a:p>
        </p:txBody>
      </p:sp>
      <p:sp>
        <p:nvSpPr>
          <p:cNvPr id="787" name="Google Shape;787;p48"/>
          <p:cNvSpPr txBox="1"/>
          <p:nvPr/>
        </p:nvSpPr>
        <p:spPr>
          <a:xfrm>
            <a:off x="6329733" y="2210157"/>
            <a:ext cx="942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(df, t1)</a:t>
            </a:r>
            <a:endParaRPr sz="1000"/>
          </a:p>
        </p:txBody>
      </p:sp>
      <p:sp>
        <p:nvSpPr>
          <p:cNvPr id="788" name="Google Shape;788;p48"/>
          <p:cNvSpPr txBox="1"/>
          <p:nvPr/>
        </p:nvSpPr>
        <p:spPr>
          <a:xfrm>
            <a:off x="4068365" y="2706812"/>
            <a:ext cx="1138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(plot, t3)</a:t>
            </a:r>
            <a:endParaRPr sz="1000"/>
          </a:p>
        </p:txBody>
      </p:sp>
      <p:sp>
        <p:nvSpPr>
          <p:cNvPr id="789" name="Google Shape;789;p48"/>
          <p:cNvSpPr txBox="1"/>
          <p:nvPr/>
        </p:nvSpPr>
        <p:spPr>
          <a:xfrm>
            <a:off x="6329733" y="2725957"/>
            <a:ext cx="2017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(df, t1), (gmm, t2)</a:t>
            </a:r>
            <a:endParaRPr sz="1000"/>
          </a:p>
        </p:txBody>
      </p:sp>
      <p:sp>
        <p:nvSpPr>
          <p:cNvPr id="790" name="Google Shape;790;p48"/>
          <p:cNvSpPr txBox="1"/>
          <p:nvPr/>
        </p:nvSpPr>
        <p:spPr>
          <a:xfrm>
            <a:off x="704909" y="3243713"/>
            <a:ext cx="80859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20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restore/check-out t1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48"/>
          <p:cNvSpPr txBox="1"/>
          <p:nvPr/>
        </p:nvSpPr>
        <p:spPr>
          <a:xfrm>
            <a:off x="4070320" y="3681021"/>
            <a:ext cx="1040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(gmm, t4)</a:t>
            </a:r>
            <a:endParaRPr sz="1000"/>
          </a:p>
        </p:txBody>
      </p:sp>
      <p:sp>
        <p:nvSpPr>
          <p:cNvPr id="792" name="Google Shape;792;p48"/>
          <p:cNvSpPr txBox="1"/>
          <p:nvPr/>
        </p:nvSpPr>
        <p:spPr>
          <a:xfrm>
            <a:off x="6329733" y="3681021"/>
            <a:ext cx="942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(df, t1)</a:t>
            </a:r>
            <a:endParaRPr sz="1000"/>
          </a:p>
        </p:txBody>
      </p:sp>
      <p:grpSp>
        <p:nvGrpSpPr>
          <p:cNvPr id="793" name="Google Shape;793;p48"/>
          <p:cNvGrpSpPr/>
          <p:nvPr/>
        </p:nvGrpSpPr>
        <p:grpSpPr>
          <a:xfrm>
            <a:off x="1047194" y="2005180"/>
            <a:ext cx="2182014" cy="575661"/>
            <a:chOff x="951444" y="1698780"/>
            <a:chExt cx="2182014" cy="575661"/>
          </a:xfrm>
        </p:grpSpPr>
        <p:pic>
          <p:nvPicPr>
            <p:cNvPr id="794" name="Google Shape;794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0361" y="1918767"/>
              <a:ext cx="1143098" cy="2944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5" name="Google Shape;795;p48"/>
            <p:cNvSpPr txBox="1"/>
            <p:nvPr/>
          </p:nvSpPr>
          <p:spPr>
            <a:xfrm>
              <a:off x="951444" y="1905141"/>
              <a:ext cx="47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t2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96" name="Google Shape;796;p48"/>
            <p:cNvCxnSpPr>
              <a:stCxn id="780" idx="2"/>
              <a:endCxn id="795" idx="0"/>
            </p:cNvCxnSpPr>
            <p:nvPr/>
          </p:nvCxnSpPr>
          <p:spPr>
            <a:xfrm>
              <a:off x="1186870" y="1698780"/>
              <a:ext cx="2400" cy="206400"/>
            </a:xfrm>
            <a:prstGeom prst="straightConnector1">
              <a:avLst/>
            </a:prstGeom>
            <a:noFill/>
            <a:ln cap="flat" cmpd="sng" w="9525">
              <a:solidFill>
                <a:srgbClr val="F05735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797" name="Google Shape;797;p48"/>
          <p:cNvGrpSpPr/>
          <p:nvPr/>
        </p:nvGrpSpPr>
        <p:grpSpPr>
          <a:xfrm>
            <a:off x="1047194" y="2547543"/>
            <a:ext cx="2676036" cy="534882"/>
            <a:chOff x="951444" y="2241143"/>
            <a:chExt cx="2676036" cy="534882"/>
          </a:xfrm>
        </p:grpSpPr>
        <p:pic>
          <p:nvPicPr>
            <p:cNvPr id="798" name="Google Shape;798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90360" y="2419557"/>
              <a:ext cx="1637119" cy="2981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9" name="Google Shape;799;p48"/>
            <p:cNvSpPr txBox="1"/>
            <p:nvPr/>
          </p:nvSpPr>
          <p:spPr>
            <a:xfrm>
              <a:off x="951444" y="2406725"/>
              <a:ext cx="47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t3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00" name="Google Shape;800;p48"/>
            <p:cNvCxnSpPr/>
            <p:nvPr/>
          </p:nvCxnSpPr>
          <p:spPr>
            <a:xfrm>
              <a:off x="1186863" y="2241143"/>
              <a:ext cx="0" cy="208800"/>
            </a:xfrm>
            <a:prstGeom prst="straightConnector1">
              <a:avLst/>
            </a:prstGeom>
            <a:noFill/>
            <a:ln cap="flat" cmpd="sng" w="9525">
              <a:solidFill>
                <a:srgbClr val="F05735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801" name="Google Shape;801;p48"/>
          <p:cNvGrpSpPr/>
          <p:nvPr/>
        </p:nvGrpSpPr>
        <p:grpSpPr>
          <a:xfrm>
            <a:off x="779148" y="1938644"/>
            <a:ext cx="2450060" cy="2111194"/>
            <a:chOff x="683398" y="1632244"/>
            <a:chExt cx="2450060" cy="2111194"/>
          </a:xfrm>
        </p:grpSpPr>
        <p:sp>
          <p:nvSpPr>
            <p:cNvPr id="802" name="Google Shape;802;p48"/>
            <p:cNvSpPr txBox="1"/>
            <p:nvPr/>
          </p:nvSpPr>
          <p:spPr>
            <a:xfrm>
              <a:off x="951444" y="3374138"/>
              <a:ext cx="47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t4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3" name="Google Shape;803;p4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88197" y="3378268"/>
              <a:ext cx="1145261" cy="287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4" name="Google Shape;804;p48"/>
            <p:cNvSpPr/>
            <p:nvPr/>
          </p:nvSpPr>
          <p:spPr>
            <a:xfrm>
              <a:off x="683398" y="1632244"/>
              <a:ext cx="357319" cy="1847281"/>
            </a:xfrm>
            <a:custGeom>
              <a:rect b="b" l="l" r="r" t="t"/>
              <a:pathLst>
                <a:path extrusionOk="0" h="2154264" w="410711">
                  <a:moveTo>
                    <a:pt x="410711" y="0"/>
                  </a:moveTo>
                  <a:cubicBezTo>
                    <a:pt x="206004" y="436535"/>
                    <a:pt x="1297" y="873071"/>
                    <a:pt x="6" y="1232115"/>
                  </a:cubicBezTo>
                  <a:cubicBezTo>
                    <a:pt x="-1286" y="1591159"/>
                    <a:pt x="200838" y="1872711"/>
                    <a:pt x="402962" y="2154264"/>
                  </a:cubicBezTo>
                </a:path>
              </a:pathLst>
            </a:custGeom>
            <a:noFill/>
            <a:ln cap="flat" cmpd="sng" w="28575">
              <a:solidFill>
                <a:srgbClr val="F057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48"/>
          <p:cNvGrpSpPr/>
          <p:nvPr/>
        </p:nvGrpSpPr>
        <p:grpSpPr>
          <a:xfrm>
            <a:off x="1044693" y="3997514"/>
            <a:ext cx="2676373" cy="550824"/>
            <a:chOff x="948943" y="3691114"/>
            <a:chExt cx="2676373" cy="550824"/>
          </a:xfrm>
        </p:grpSpPr>
        <p:cxnSp>
          <p:nvCxnSpPr>
            <p:cNvPr id="806" name="Google Shape;806;p48"/>
            <p:cNvCxnSpPr/>
            <p:nvPr/>
          </p:nvCxnSpPr>
          <p:spPr>
            <a:xfrm>
              <a:off x="1186863" y="3691114"/>
              <a:ext cx="0" cy="208800"/>
            </a:xfrm>
            <a:prstGeom prst="straightConnector1">
              <a:avLst/>
            </a:prstGeom>
            <a:noFill/>
            <a:ln cap="flat" cmpd="sng" w="9525">
              <a:solidFill>
                <a:srgbClr val="F05735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pic>
          <p:nvPicPr>
            <p:cNvPr id="807" name="Google Shape;807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88197" y="3873130"/>
              <a:ext cx="1637119" cy="2981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8" name="Google Shape;808;p48"/>
            <p:cNvSpPr txBox="1"/>
            <p:nvPr/>
          </p:nvSpPr>
          <p:spPr>
            <a:xfrm>
              <a:off x="948943" y="3872638"/>
              <a:ext cx="47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t5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48"/>
          <p:cNvSpPr txBox="1"/>
          <p:nvPr/>
        </p:nvSpPr>
        <p:spPr>
          <a:xfrm>
            <a:off x="4068365" y="4160821"/>
            <a:ext cx="1138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(plot, t5)</a:t>
            </a:r>
            <a:endParaRPr sz="1000"/>
          </a:p>
        </p:txBody>
      </p:sp>
      <p:sp>
        <p:nvSpPr>
          <p:cNvPr id="810" name="Google Shape;810;p48"/>
          <p:cNvSpPr txBox="1"/>
          <p:nvPr/>
        </p:nvSpPr>
        <p:spPr>
          <a:xfrm>
            <a:off x="6329733" y="4156636"/>
            <a:ext cx="2017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(df, t1), (gmm, t4)</a:t>
            </a:r>
            <a:endParaRPr sz="1000"/>
          </a:p>
        </p:txBody>
      </p:sp>
      <p:grpSp>
        <p:nvGrpSpPr>
          <p:cNvPr id="811" name="Google Shape;811;p48"/>
          <p:cNvGrpSpPr/>
          <p:nvPr/>
        </p:nvGrpSpPr>
        <p:grpSpPr>
          <a:xfrm>
            <a:off x="4132300" y="1484224"/>
            <a:ext cx="3602143" cy="1773428"/>
            <a:chOff x="4036550" y="1177824"/>
            <a:chExt cx="3602143" cy="1773428"/>
          </a:xfrm>
        </p:grpSpPr>
        <p:sp>
          <p:nvSpPr>
            <p:cNvPr id="812" name="Google Shape;812;p48"/>
            <p:cNvSpPr/>
            <p:nvPr/>
          </p:nvSpPr>
          <p:spPr>
            <a:xfrm>
              <a:off x="6282025" y="2192252"/>
              <a:ext cx="741300" cy="759000"/>
            </a:xfrm>
            <a:prstGeom prst="ellipse">
              <a:avLst/>
            </a:prstGeom>
            <a:noFill/>
            <a:ln cap="flat" cmpd="sng" w="57150">
              <a:solidFill>
                <a:srgbClr val="F057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4036550" y="1177824"/>
              <a:ext cx="741300" cy="759000"/>
            </a:xfrm>
            <a:prstGeom prst="ellipse">
              <a:avLst/>
            </a:prstGeom>
            <a:noFill/>
            <a:ln cap="flat" cmpd="sng" w="57150">
              <a:solidFill>
                <a:srgbClr val="F057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8"/>
            <p:cNvSpPr txBox="1"/>
            <p:nvPr/>
          </p:nvSpPr>
          <p:spPr>
            <a:xfrm>
              <a:off x="4845993" y="1903746"/>
              <a:ext cx="2792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05735"/>
                  </a:solidFill>
                  <a:latin typeface="Arial"/>
                  <a:ea typeface="Arial"/>
                  <a:cs typeface="Arial"/>
                  <a:sym typeface="Arial"/>
                </a:rPr>
                <a:t>Same object</a:t>
              </a:r>
              <a:endParaRPr sz="100"/>
            </a:p>
          </p:txBody>
        </p:sp>
      </p:grpSp>
      <p:grpSp>
        <p:nvGrpSpPr>
          <p:cNvPr id="815" name="Google Shape;815;p48"/>
          <p:cNvGrpSpPr/>
          <p:nvPr/>
        </p:nvGrpSpPr>
        <p:grpSpPr>
          <a:xfrm>
            <a:off x="5009075" y="1484224"/>
            <a:ext cx="3895593" cy="1773428"/>
            <a:chOff x="4036550" y="1177824"/>
            <a:chExt cx="3895593" cy="1773428"/>
          </a:xfrm>
        </p:grpSpPr>
        <p:sp>
          <p:nvSpPr>
            <p:cNvPr id="816" name="Google Shape;816;p48"/>
            <p:cNvSpPr/>
            <p:nvPr/>
          </p:nvSpPr>
          <p:spPr>
            <a:xfrm>
              <a:off x="6282025" y="2192252"/>
              <a:ext cx="741300" cy="759000"/>
            </a:xfrm>
            <a:prstGeom prst="ellipse">
              <a:avLst/>
            </a:prstGeom>
            <a:noFill/>
            <a:ln cap="flat" cmpd="sng" w="57150">
              <a:solidFill>
                <a:srgbClr val="00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4036550" y="1177824"/>
              <a:ext cx="741300" cy="759000"/>
            </a:xfrm>
            <a:prstGeom prst="ellipse">
              <a:avLst/>
            </a:prstGeom>
            <a:noFill/>
            <a:ln cap="flat" cmpd="sng" w="57150">
              <a:solidFill>
                <a:srgbClr val="00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8"/>
            <p:cNvSpPr txBox="1"/>
            <p:nvPr/>
          </p:nvSpPr>
          <p:spPr>
            <a:xfrm>
              <a:off x="5139443" y="1635996"/>
              <a:ext cx="2792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FF"/>
                  </a:solidFill>
                </a:rPr>
                <a:t>Needs updating</a:t>
              </a:r>
              <a:endParaRPr sz="1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49"/>
          <p:cNvGrpSpPr/>
          <p:nvPr/>
        </p:nvGrpSpPr>
        <p:grpSpPr>
          <a:xfrm>
            <a:off x="149255" y="2588675"/>
            <a:ext cx="8007342" cy="550200"/>
            <a:chOff x="2709681" y="2805411"/>
            <a:chExt cx="10174513" cy="550200"/>
          </a:xfrm>
        </p:grpSpPr>
        <p:sp>
          <p:nvSpPr>
            <p:cNvPr id="824" name="Google Shape;824;p49"/>
            <p:cNvSpPr/>
            <p:nvPr/>
          </p:nvSpPr>
          <p:spPr>
            <a:xfrm>
              <a:off x="2709694" y="2805411"/>
              <a:ext cx="10174500" cy="550200"/>
            </a:xfrm>
            <a:prstGeom prst="rect">
              <a:avLst/>
            </a:prstGeom>
            <a:solidFill>
              <a:srgbClr val="2A9D8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9"/>
            <p:cNvSpPr txBox="1"/>
            <p:nvPr/>
          </p:nvSpPr>
          <p:spPr>
            <a:xfrm>
              <a:off x="2709681" y="2920236"/>
              <a:ext cx="1120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2A9D8F"/>
                  </a:solidFill>
                  <a:latin typeface="Open Sans"/>
                  <a:ea typeface="Open Sans"/>
                  <a:cs typeface="Open Sans"/>
                  <a:sym typeface="Open Sans"/>
                </a:rPr>
                <a:t>Target</a:t>
              </a:r>
              <a:endParaRPr sz="800"/>
            </a:p>
          </p:txBody>
        </p:sp>
      </p:grpSp>
      <p:sp>
        <p:nvSpPr>
          <p:cNvPr id="826" name="Google Shape;826;p49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unserializable data</a:t>
            </a:r>
            <a:endParaRPr/>
          </a:p>
        </p:txBody>
      </p:sp>
      <p:sp>
        <p:nvSpPr>
          <p:cNvPr id="827" name="Google Shape;827;p49"/>
          <p:cNvSpPr txBox="1"/>
          <p:nvPr/>
        </p:nvSpPr>
        <p:spPr>
          <a:xfrm>
            <a:off x="4050770" y="1692757"/>
            <a:ext cx="2017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(df, t1), (gmm, t1)</a:t>
            </a:r>
            <a:endParaRPr sz="1000"/>
          </a:p>
        </p:txBody>
      </p:sp>
      <p:grpSp>
        <p:nvGrpSpPr>
          <p:cNvPr id="828" name="Google Shape;828;p49"/>
          <p:cNvGrpSpPr/>
          <p:nvPr/>
        </p:nvGrpSpPr>
        <p:grpSpPr>
          <a:xfrm>
            <a:off x="1025156" y="1613480"/>
            <a:ext cx="2676054" cy="403752"/>
            <a:chOff x="1663845" y="2353924"/>
            <a:chExt cx="3072393" cy="463550"/>
          </a:xfrm>
        </p:grpSpPr>
        <p:pic>
          <p:nvPicPr>
            <p:cNvPr id="829" name="Google Shape;829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6638" y="2353924"/>
              <a:ext cx="1879600" cy="463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0" name="Google Shape;830;p49"/>
            <p:cNvSpPr txBox="1"/>
            <p:nvPr/>
          </p:nvSpPr>
          <p:spPr>
            <a:xfrm>
              <a:off x="1663845" y="2377601"/>
              <a:ext cx="5463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t1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1" name="Google Shape;831;p49"/>
          <p:cNvGrpSpPr/>
          <p:nvPr/>
        </p:nvGrpSpPr>
        <p:grpSpPr>
          <a:xfrm>
            <a:off x="685340" y="1198198"/>
            <a:ext cx="6561489" cy="313061"/>
            <a:chOff x="1211014" y="1807562"/>
            <a:chExt cx="7533282" cy="359427"/>
          </a:xfrm>
        </p:grpSpPr>
        <p:sp>
          <p:nvSpPr>
            <p:cNvPr id="832" name="Google Shape;832;p49"/>
            <p:cNvSpPr txBox="1"/>
            <p:nvPr/>
          </p:nvSpPr>
          <p:spPr>
            <a:xfrm>
              <a:off x="2803864" y="1810980"/>
              <a:ext cx="728100" cy="3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code</a:t>
              </a:r>
              <a:endParaRPr sz="1000"/>
            </a:p>
          </p:txBody>
        </p:sp>
        <p:sp>
          <p:nvSpPr>
            <p:cNvPr id="833" name="Google Shape;833;p49"/>
            <p:cNvSpPr txBox="1"/>
            <p:nvPr/>
          </p:nvSpPr>
          <p:spPr>
            <a:xfrm>
              <a:off x="5183870" y="1807563"/>
              <a:ext cx="777900" cy="3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delta</a:t>
              </a:r>
              <a:endParaRPr sz="1000"/>
            </a:p>
          </p:txBody>
        </p:sp>
        <p:sp>
          <p:nvSpPr>
            <p:cNvPr id="834" name="Google Shape;834;p49"/>
            <p:cNvSpPr txBox="1"/>
            <p:nvPr/>
          </p:nvSpPr>
          <p:spPr>
            <a:xfrm>
              <a:off x="1211014" y="1807562"/>
              <a:ext cx="1446300" cy="3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timestamp</a:t>
              </a:r>
              <a:endParaRPr sz="1000"/>
            </a:p>
          </p:txBody>
        </p:sp>
        <p:sp>
          <p:nvSpPr>
            <p:cNvPr id="835" name="Google Shape;835;p49"/>
            <p:cNvSpPr txBox="1"/>
            <p:nvPr/>
          </p:nvSpPr>
          <p:spPr>
            <a:xfrm>
              <a:off x="7772596" y="1813589"/>
              <a:ext cx="971700" cy="3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inherit</a:t>
              </a:r>
              <a:endParaRPr sz="1000"/>
            </a:p>
          </p:txBody>
        </p:sp>
      </p:grpSp>
      <p:sp>
        <p:nvSpPr>
          <p:cNvPr id="836" name="Google Shape;836;p49"/>
          <p:cNvSpPr txBox="1"/>
          <p:nvPr/>
        </p:nvSpPr>
        <p:spPr>
          <a:xfrm>
            <a:off x="4050770" y="2208557"/>
            <a:ext cx="1040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(gmm, t2)</a:t>
            </a:r>
            <a:endParaRPr sz="1000"/>
          </a:p>
        </p:txBody>
      </p:sp>
      <p:sp>
        <p:nvSpPr>
          <p:cNvPr id="837" name="Google Shape;837;p49"/>
          <p:cNvSpPr txBox="1"/>
          <p:nvPr/>
        </p:nvSpPr>
        <p:spPr>
          <a:xfrm>
            <a:off x="6310183" y="2208557"/>
            <a:ext cx="942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(df, t1)</a:t>
            </a:r>
            <a:endParaRPr sz="1000"/>
          </a:p>
        </p:txBody>
      </p:sp>
      <p:sp>
        <p:nvSpPr>
          <p:cNvPr id="838" name="Google Shape;838;p49"/>
          <p:cNvSpPr txBox="1"/>
          <p:nvPr/>
        </p:nvSpPr>
        <p:spPr>
          <a:xfrm>
            <a:off x="4048815" y="2705212"/>
            <a:ext cx="1138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(plot, t3)</a:t>
            </a:r>
            <a:endParaRPr sz="1000"/>
          </a:p>
        </p:txBody>
      </p:sp>
      <p:sp>
        <p:nvSpPr>
          <p:cNvPr id="839" name="Google Shape;839;p49"/>
          <p:cNvSpPr txBox="1"/>
          <p:nvPr/>
        </p:nvSpPr>
        <p:spPr>
          <a:xfrm>
            <a:off x="6310183" y="2724357"/>
            <a:ext cx="2017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(df, t1), (gmm, t2)</a:t>
            </a:r>
            <a:endParaRPr sz="1000"/>
          </a:p>
        </p:txBody>
      </p:sp>
      <p:sp>
        <p:nvSpPr>
          <p:cNvPr id="840" name="Google Shape;840;p49"/>
          <p:cNvSpPr txBox="1"/>
          <p:nvPr/>
        </p:nvSpPr>
        <p:spPr>
          <a:xfrm>
            <a:off x="685359" y="3242113"/>
            <a:ext cx="80859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20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restore/check-out t1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49"/>
          <p:cNvSpPr txBox="1"/>
          <p:nvPr/>
        </p:nvSpPr>
        <p:spPr>
          <a:xfrm>
            <a:off x="4050770" y="3679421"/>
            <a:ext cx="1040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(gmm, t4)</a:t>
            </a:r>
            <a:endParaRPr sz="1000"/>
          </a:p>
        </p:txBody>
      </p:sp>
      <p:sp>
        <p:nvSpPr>
          <p:cNvPr id="842" name="Google Shape;842;p49"/>
          <p:cNvSpPr txBox="1"/>
          <p:nvPr/>
        </p:nvSpPr>
        <p:spPr>
          <a:xfrm>
            <a:off x="6310183" y="3679421"/>
            <a:ext cx="942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(df, t1)</a:t>
            </a:r>
            <a:endParaRPr sz="1000"/>
          </a:p>
        </p:txBody>
      </p:sp>
      <p:grpSp>
        <p:nvGrpSpPr>
          <p:cNvPr id="843" name="Google Shape;843;p49"/>
          <p:cNvGrpSpPr/>
          <p:nvPr/>
        </p:nvGrpSpPr>
        <p:grpSpPr>
          <a:xfrm>
            <a:off x="1027644" y="2003580"/>
            <a:ext cx="2182014" cy="575661"/>
            <a:chOff x="951444" y="1698780"/>
            <a:chExt cx="2182014" cy="575661"/>
          </a:xfrm>
        </p:grpSpPr>
        <p:pic>
          <p:nvPicPr>
            <p:cNvPr id="844" name="Google Shape;844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0361" y="1918767"/>
              <a:ext cx="1143098" cy="2944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5" name="Google Shape;845;p49"/>
            <p:cNvSpPr txBox="1"/>
            <p:nvPr/>
          </p:nvSpPr>
          <p:spPr>
            <a:xfrm>
              <a:off x="951444" y="1905141"/>
              <a:ext cx="47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t2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46" name="Google Shape;846;p49"/>
            <p:cNvCxnSpPr>
              <a:stCxn id="830" idx="2"/>
              <a:endCxn id="845" idx="0"/>
            </p:cNvCxnSpPr>
            <p:nvPr/>
          </p:nvCxnSpPr>
          <p:spPr>
            <a:xfrm>
              <a:off x="1186870" y="1698780"/>
              <a:ext cx="2400" cy="206400"/>
            </a:xfrm>
            <a:prstGeom prst="straightConnector1">
              <a:avLst/>
            </a:prstGeom>
            <a:noFill/>
            <a:ln cap="flat" cmpd="sng" w="9525">
              <a:solidFill>
                <a:srgbClr val="F05735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847" name="Google Shape;847;p49"/>
          <p:cNvGrpSpPr/>
          <p:nvPr/>
        </p:nvGrpSpPr>
        <p:grpSpPr>
          <a:xfrm>
            <a:off x="1027644" y="2545943"/>
            <a:ext cx="2676036" cy="534882"/>
            <a:chOff x="951444" y="2241143"/>
            <a:chExt cx="2676036" cy="534882"/>
          </a:xfrm>
        </p:grpSpPr>
        <p:pic>
          <p:nvPicPr>
            <p:cNvPr id="848" name="Google Shape;848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90360" y="2419557"/>
              <a:ext cx="1637119" cy="2981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9" name="Google Shape;849;p49"/>
            <p:cNvSpPr txBox="1"/>
            <p:nvPr/>
          </p:nvSpPr>
          <p:spPr>
            <a:xfrm>
              <a:off x="951444" y="2406725"/>
              <a:ext cx="47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t3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50" name="Google Shape;850;p49"/>
            <p:cNvCxnSpPr/>
            <p:nvPr/>
          </p:nvCxnSpPr>
          <p:spPr>
            <a:xfrm>
              <a:off x="1186863" y="2241143"/>
              <a:ext cx="0" cy="208800"/>
            </a:xfrm>
            <a:prstGeom prst="straightConnector1">
              <a:avLst/>
            </a:prstGeom>
            <a:noFill/>
            <a:ln cap="flat" cmpd="sng" w="9525">
              <a:solidFill>
                <a:srgbClr val="F05735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851" name="Google Shape;851;p49"/>
          <p:cNvGrpSpPr/>
          <p:nvPr/>
        </p:nvGrpSpPr>
        <p:grpSpPr>
          <a:xfrm>
            <a:off x="759598" y="1937044"/>
            <a:ext cx="2450060" cy="2111194"/>
            <a:chOff x="683398" y="1632244"/>
            <a:chExt cx="2450060" cy="2111194"/>
          </a:xfrm>
        </p:grpSpPr>
        <p:sp>
          <p:nvSpPr>
            <p:cNvPr id="852" name="Google Shape;852;p49"/>
            <p:cNvSpPr txBox="1"/>
            <p:nvPr/>
          </p:nvSpPr>
          <p:spPr>
            <a:xfrm>
              <a:off x="951444" y="3374138"/>
              <a:ext cx="47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t4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3" name="Google Shape;853;p4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88197" y="3378268"/>
              <a:ext cx="1145261" cy="287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4" name="Google Shape;854;p49"/>
            <p:cNvSpPr/>
            <p:nvPr/>
          </p:nvSpPr>
          <p:spPr>
            <a:xfrm>
              <a:off x="683398" y="1632244"/>
              <a:ext cx="357319" cy="1847281"/>
            </a:xfrm>
            <a:custGeom>
              <a:rect b="b" l="l" r="r" t="t"/>
              <a:pathLst>
                <a:path extrusionOk="0" h="2154264" w="410711">
                  <a:moveTo>
                    <a:pt x="410711" y="0"/>
                  </a:moveTo>
                  <a:cubicBezTo>
                    <a:pt x="206004" y="436535"/>
                    <a:pt x="1297" y="873071"/>
                    <a:pt x="6" y="1232115"/>
                  </a:cubicBezTo>
                  <a:cubicBezTo>
                    <a:pt x="-1286" y="1591159"/>
                    <a:pt x="200838" y="1872711"/>
                    <a:pt x="402962" y="2154264"/>
                  </a:cubicBezTo>
                </a:path>
              </a:pathLst>
            </a:custGeom>
            <a:noFill/>
            <a:ln cap="flat" cmpd="sng" w="28575">
              <a:solidFill>
                <a:srgbClr val="F057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49"/>
          <p:cNvGrpSpPr/>
          <p:nvPr/>
        </p:nvGrpSpPr>
        <p:grpSpPr>
          <a:xfrm>
            <a:off x="1025143" y="3995914"/>
            <a:ext cx="2676373" cy="550824"/>
            <a:chOff x="948943" y="3691114"/>
            <a:chExt cx="2676373" cy="550824"/>
          </a:xfrm>
        </p:grpSpPr>
        <p:cxnSp>
          <p:nvCxnSpPr>
            <p:cNvPr id="856" name="Google Shape;856;p49"/>
            <p:cNvCxnSpPr/>
            <p:nvPr/>
          </p:nvCxnSpPr>
          <p:spPr>
            <a:xfrm>
              <a:off x="1186863" y="3691114"/>
              <a:ext cx="0" cy="208800"/>
            </a:xfrm>
            <a:prstGeom prst="straightConnector1">
              <a:avLst/>
            </a:prstGeom>
            <a:noFill/>
            <a:ln cap="flat" cmpd="sng" w="9525">
              <a:solidFill>
                <a:srgbClr val="F05735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pic>
          <p:nvPicPr>
            <p:cNvPr id="857" name="Google Shape;857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88197" y="3873130"/>
              <a:ext cx="1637119" cy="2981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8" name="Google Shape;858;p49"/>
            <p:cNvSpPr txBox="1"/>
            <p:nvPr/>
          </p:nvSpPr>
          <p:spPr>
            <a:xfrm>
              <a:off x="948943" y="3872638"/>
              <a:ext cx="47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t5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9" name="Google Shape;859;p49"/>
          <p:cNvSpPr txBox="1"/>
          <p:nvPr/>
        </p:nvSpPr>
        <p:spPr>
          <a:xfrm>
            <a:off x="4048815" y="4159221"/>
            <a:ext cx="1138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(plot, t5)</a:t>
            </a:r>
            <a:endParaRPr sz="1000"/>
          </a:p>
        </p:txBody>
      </p:sp>
      <p:sp>
        <p:nvSpPr>
          <p:cNvPr id="860" name="Google Shape;860;p49"/>
          <p:cNvSpPr txBox="1"/>
          <p:nvPr/>
        </p:nvSpPr>
        <p:spPr>
          <a:xfrm>
            <a:off x="6310183" y="4155036"/>
            <a:ext cx="2017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(df, t1), (gmm, t4)</a:t>
            </a:r>
            <a:endParaRPr sz="1000"/>
          </a:p>
        </p:txBody>
      </p:sp>
      <p:pic>
        <p:nvPicPr>
          <p:cNvPr id="861" name="Google Shape;861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05249" y="2588375"/>
            <a:ext cx="2263325" cy="5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5824" y="2694549"/>
            <a:ext cx="1851525" cy="33725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3" name="Google Shape;863;p49"/>
          <p:cNvSpPr/>
          <p:nvPr/>
        </p:nvSpPr>
        <p:spPr>
          <a:xfrm>
            <a:off x="4091725" y="1910638"/>
            <a:ext cx="872700" cy="872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64" name="Google Shape;864;p49"/>
          <p:cNvCxnSpPr>
            <a:stCxn id="863" idx="2"/>
            <a:endCxn id="862" idx="0"/>
          </p:cNvCxnSpPr>
          <p:nvPr/>
        </p:nvCxnSpPr>
        <p:spPr>
          <a:xfrm flipH="1">
            <a:off x="2901625" y="2346988"/>
            <a:ext cx="1190100" cy="347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5" name="Google Shape;865;p49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6" name="Google Shape;866;p49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We </a:t>
            </a:r>
            <a:r>
              <a:rPr lang="en"/>
              <a:t>restore unserializable data via</a:t>
            </a:r>
            <a:r>
              <a:rPr b="1" lang="en"/>
              <a:t> cell replay.</a:t>
            </a:r>
            <a:endParaRPr b="1"/>
          </a:p>
        </p:txBody>
      </p:sp>
      <p:sp>
        <p:nvSpPr>
          <p:cNvPr id="867" name="Google Shape;867;p49"/>
          <p:cNvSpPr txBox="1"/>
          <p:nvPr/>
        </p:nvSpPr>
        <p:spPr>
          <a:xfrm>
            <a:off x="4905650" y="1969650"/>
            <a:ext cx="274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load</a:t>
            </a:r>
            <a:endParaRPr sz="1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8" name="Google Shape;868;p49"/>
          <p:cNvSpPr txBox="1"/>
          <p:nvPr/>
        </p:nvSpPr>
        <p:spPr>
          <a:xfrm>
            <a:off x="2123575" y="2378775"/>
            <a:ext cx="274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rerun</a:t>
            </a:r>
            <a:endParaRPr sz="12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9" name="Google Shape;869;p49"/>
          <p:cNvSpPr txBox="1"/>
          <p:nvPr/>
        </p:nvSpPr>
        <p:spPr>
          <a:xfrm>
            <a:off x="4259325" y="2669625"/>
            <a:ext cx="498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0"/>
          <p:cNvSpPr txBox="1"/>
          <p:nvPr>
            <p:ph type="title"/>
          </p:nvPr>
        </p:nvSpPr>
        <p:spPr>
          <a:xfrm>
            <a:off x="623888" y="1282304"/>
            <a:ext cx="78867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/>
              <a:t>System Demo</a:t>
            </a:r>
            <a:endParaRPr sz="4100"/>
          </a:p>
        </p:txBody>
      </p:sp>
      <p:sp>
        <p:nvSpPr>
          <p:cNvPr id="875" name="Google Shape;875;p50"/>
          <p:cNvSpPr txBox="1"/>
          <p:nvPr/>
        </p:nvSpPr>
        <p:spPr>
          <a:xfrm>
            <a:off x="623900" y="2985800"/>
            <a:ext cx="7803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51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demo of o</a:t>
            </a:r>
            <a:r>
              <a:rPr lang="en"/>
              <a:t>ur notebook C/R system: Kishu</a:t>
            </a:r>
            <a:endParaRPr/>
          </a:p>
        </p:txBody>
      </p:sp>
      <p:sp>
        <p:nvSpPr>
          <p:cNvPr id="881" name="Google Shape;881;p51"/>
          <p:cNvSpPr txBox="1"/>
          <p:nvPr>
            <p:ph idx="1" type="body"/>
          </p:nvPr>
        </p:nvSpPr>
        <p:spPr>
          <a:xfrm>
            <a:off x="744415" y="1369219"/>
            <a:ext cx="7770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https://pypi.org/project/kishu/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https://github.com/illinoisdata/kishu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213" y="1035873"/>
            <a:ext cx="4380516" cy="331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79196" l="0" r="0" t="0"/>
          <a:stretch/>
        </p:blipFill>
        <p:spPr>
          <a:xfrm>
            <a:off x="2290225" y="1035873"/>
            <a:ext cx="4380500" cy="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 Medium"/>
              <a:buNone/>
            </a:pPr>
            <a:r>
              <a:rPr lang="en"/>
              <a:t>How do notebooks work?</a:t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A notebook’s </a:t>
            </a:r>
            <a:r>
              <a:rPr b="1" lang="en"/>
              <a:t>session state</a:t>
            </a:r>
            <a:r>
              <a:rPr lang="en"/>
              <a:t> tracks intermediate execution results.</a:t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90109" l="0" r="0" t="0"/>
          <a:stretch/>
        </p:blipFill>
        <p:spPr>
          <a:xfrm>
            <a:off x="2290225" y="1035873"/>
            <a:ext cx="4380500" cy="3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52"/>
          <p:cNvSpPr txBox="1"/>
          <p:nvPr>
            <p:ph type="title"/>
          </p:nvPr>
        </p:nvSpPr>
        <p:spPr>
          <a:xfrm>
            <a:off x="623888" y="1282304"/>
            <a:ext cx="7886700" cy="1461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Things we are Exploring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787" y="1029825"/>
            <a:ext cx="6969375" cy="3171126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53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Object-level deduplication</a:t>
            </a:r>
            <a:endParaRPr/>
          </a:p>
        </p:txBody>
      </p:sp>
      <p:grpSp>
        <p:nvGrpSpPr>
          <p:cNvPr id="893" name="Google Shape;893;p53"/>
          <p:cNvGrpSpPr/>
          <p:nvPr/>
        </p:nvGrpSpPr>
        <p:grpSpPr>
          <a:xfrm>
            <a:off x="2531950" y="3511225"/>
            <a:ext cx="6295800" cy="1373575"/>
            <a:chOff x="-563575" y="1072050"/>
            <a:chExt cx="6295800" cy="1373575"/>
          </a:xfrm>
        </p:grpSpPr>
        <p:pic>
          <p:nvPicPr>
            <p:cNvPr id="894" name="Google Shape;894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4425" y="1072050"/>
              <a:ext cx="3339005" cy="1004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5" name="Google Shape;895;p53"/>
            <p:cNvSpPr txBox="1"/>
            <p:nvPr/>
          </p:nvSpPr>
          <p:spPr>
            <a:xfrm>
              <a:off x="-563575" y="2076325"/>
              <a:ext cx="629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Avoid storing within-Co-Variable unchanged data with </a:t>
              </a: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Object-level Deduplication</a:t>
              </a: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96" name="Google Shape;896;p53"/>
          <p:cNvSpPr/>
          <p:nvPr/>
        </p:nvSpPr>
        <p:spPr>
          <a:xfrm>
            <a:off x="995775" y="2301049"/>
            <a:ext cx="741300" cy="759000"/>
          </a:xfrm>
          <a:prstGeom prst="ellipse">
            <a:avLst/>
          </a:prstGeom>
          <a:noFill/>
          <a:ln cap="flat" cmpd="sng" w="57150">
            <a:solidFill>
              <a:srgbClr val="F057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53"/>
          <p:cNvSpPr txBox="1"/>
          <p:nvPr/>
        </p:nvSpPr>
        <p:spPr>
          <a:xfrm>
            <a:off x="1653293" y="2125271"/>
            <a:ext cx="279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05735"/>
                </a:solidFill>
                <a:latin typeface="Consolas"/>
                <a:ea typeface="Consolas"/>
                <a:cs typeface="Consolas"/>
                <a:sym typeface="Consolas"/>
              </a:rPr>
              <a:t>dff</a:t>
            </a:r>
            <a:r>
              <a:rPr lang="en" sz="1700">
                <a:solidFill>
                  <a:srgbClr val="F05735"/>
                </a:solidFill>
              </a:rPr>
              <a:t> was logically updated.</a:t>
            </a:r>
            <a:endParaRPr sz="100"/>
          </a:p>
        </p:txBody>
      </p:sp>
      <p:cxnSp>
        <p:nvCxnSpPr>
          <p:cNvPr id="898" name="Google Shape;898;p53"/>
          <p:cNvCxnSpPr>
            <a:stCxn id="895" idx="1"/>
          </p:cNvCxnSpPr>
          <p:nvPr/>
        </p:nvCxnSpPr>
        <p:spPr>
          <a:xfrm rot="10800000">
            <a:off x="2047450" y="4349150"/>
            <a:ext cx="484500" cy="35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54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Full-fletched GUI</a:t>
            </a:r>
            <a:endParaRPr/>
          </a:p>
        </p:txBody>
      </p:sp>
      <p:sp>
        <p:nvSpPr>
          <p:cNvPr id="904" name="Google Shape;904;p54"/>
          <p:cNvSpPr txBox="1"/>
          <p:nvPr>
            <p:ph idx="1" type="body"/>
          </p:nvPr>
        </p:nvSpPr>
        <p:spPr>
          <a:xfrm>
            <a:off x="744415" y="1369219"/>
            <a:ext cx="7770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55"/>
          <p:cNvSpPr txBox="1"/>
          <p:nvPr>
            <p:ph type="title"/>
          </p:nvPr>
        </p:nvSpPr>
        <p:spPr>
          <a:xfrm>
            <a:off x="623888" y="1282304"/>
            <a:ext cx="7886700" cy="1461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56"/>
          <p:cNvSpPr txBox="1"/>
          <p:nvPr>
            <p:ph type="title"/>
          </p:nvPr>
        </p:nvSpPr>
        <p:spPr>
          <a:xfrm>
            <a:off x="445475" y="332325"/>
            <a:ext cx="855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915" name="Google Shape;915;p56"/>
          <p:cNvSpPr txBox="1"/>
          <p:nvPr>
            <p:ph idx="1" type="body"/>
          </p:nvPr>
        </p:nvSpPr>
        <p:spPr>
          <a:xfrm>
            <a:off x="744425" y="1369225"/>
            <a:ext cx="7703400" cy="3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We built </a:t>
            </a:r>
            <a:r>
              <a:rPr b="1" lang="en"/>
              <a:t>Kishu</a:t>
            </a:r>
            <a:r>
              <a:rPr lang="en"/>
              <a:t>, a new incremental C/R system for </a:t>
            </a:r>
            <a:r>
              <a:rPr lang="en"/>
              <a:t>computational</a:t>
            </a:r>
            <a:r>
              <a:rPr lang="en"/>
              <a:t> notebooks.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It helps notebook users undo cell executions and version notebook states.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It addresses delta detection and storage challenges - granularity, how to profile, etc.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7"/>
          <p:cNvSpPr txBox="1"/>
          <p:nvPr>
            <p:ph type="title"/>
          </p:nvPr>
        </p:nvSpPr>
        <p:spPr>
          <a:xfrm>
            <a:off x="445475" y="332325"/>
            <a:ext cx="855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Thank you for listening!</a:t>
            </a:r>
            <a:endParaRPr/>
          </a:p>
        </p:txBody>
      </p:sp>
      <p:sp>
        <p:nvSpPr>
          <p:cNvPr id="921" name="Google Shape;921;p57"/>
          <p:cNvSpPr txBox="1"/>
          <p:nvPr>
            <p:ph idx="1" type="body"/>
          </p:nvPr>
        </p:nvSpPr>
        <p:spPr>
          <a:xfrm>
            <a:off x="753900" y="1336000"/>
            <a:ext cx="7723800" cy="31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77777"/>
              <a:buNone/>
            </a:pPr>
            <a:r>
              <a:rPr lang="en"/>
              <a:t>Try Kishu:</a:t>
            </a:r>
            <a:endParaRPr/>
          </a:p>
          <a:p>
            <a:pPr indent="-310832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77777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https://github.com/illinoisdata/kishu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77777"/>
              <a:buNone/>
            </a:pPr>
            <a:r>
              <a:rPr lang="en"/>
              <a:t>Read our papers here:</a:t>
            </a:r>
            <a:endParaRPr/>
          </a:p>
          <a:p>
            <a:pPr indent="-3108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7777"/>
              <a:buChar char="•"/>
            </a:pPr>
            <a:r>
              <a:rPr lang="en" u="sng">
                <a:solidFill>
                  <a:schemeClr val="hlink"/>
                </a:solidFill>
                <a:hlinkClick r:id="rId4"/>
              </a:rPr>
              <a:t>Kishu: Time-Traveling for Computational Notebooks</a:t>
            </a:r>
            <a:endParaRPr/>
          </a:p>
          <a:p>
            <a:pPr indent="-3108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7777"/>
              <a:buChar char="•"/>
            </a:pPr>
            <a:r>
              <a:rPr lang="en" u="sng">
                <a:solidFill>
                  <a:schemeClr val="hlink"/>
                </a:solidFill>
                <a:hlinkClick r:id="rId5"/>
              </a:rPr>
              <a:t>ElasticNotebook: Enabling Live Migration for Computational Notebooks</a:t>
            </a:r>
            <a:endParaRPr/>
          </a:p>
          <a:p>
            <a:pPr indent="-3108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7777"/>
              <a:buChar char="•"/>
            </a:pPr>
            <a:r>
              <a:rPr lang="en" u="sng">
                <a:solidFill>
                  <a:schemeClr val="hlink"/>
                </a:solidFill>
                <a:hlinkClick r:id="rId6"/>
              </a:rPr>
              <a:t>Enhancing Computational Notebooks with Code+Data Space Versioning</a:t>
            </a:r>
            <a:endParaRPr/>
          </a:p>
          <a:p>
            <a:pPr indent="-3108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7777"/>
              <a:buChar char="•"/>
            </a:pPr>
            <a:r>
              <a:rPr lang="en" u="sng">
                <a:solidFill>
                  <a:schemeClr val="hlink"/>
                </a:solidFill>
                <a:hlinkClick r:id="rId7"/>
              </a:rPr>
              <a:t>Transactional Python for Durable Machine Learning: Vision, Challenges, and Feasibility</a:t>
            </a:r>
            <a:endParaRPr/>
          </a:p>
        </p:txBody>
      </p:sp>
      <p:sp>
        <p:nvSpPr>
          <p:cNvPr id="922" name="Google Shape;922;p57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3" name="Google Shape;923;p57"/>
          <p:cNvSpPr txBox="1"/>
          <p:nvPr>
            <p:ph idx="1" type="body"/>
          </p:nvPr>
        </p:nvSpPr>
        <p:spPr>
          <a:xfrm>
            <a:off x="4800" y="46264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pip install jupyterlab-kishu</a:t>
            </a:r>
            <a:endParaRPr b="1"/>
          </a:p>
        </p:txBody>
      </p:sp>
      <p:pic>
        <p:nvPicPr>
          <p:cNvPr id="924" name="Google Shape;924;p57" title="qr-code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73025" y="0"/>
            <a:ext cx="2480576" cy="24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 Medium"/>
              <a:buNone/>
            </a:pPr>
            <a:r>
              <a:rPr lang="en"/>
              <a:t>Session state enables iterative programming.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744415" y="1369219"/>
            <a:ext cx="7770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Incremental program composition is useful for tasks with </a:t>
            </a:r>
            <a:r>
              <a:rPr b="1" lang="en"/>
              <a:t>trial and error</a:t>
            </a:r>
            <a:r>
              <a:rPr lang="en"/>
              <a:t>.</a:t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938" y="1369225"/>
            <a:ext cx="5403149" cy="8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1034" y="2369662"/>
            <a:ext cx="1455625" cy="183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 title="WeChat2ecc72ce16877b27456e5fea268b63a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6013" y="2293999"/>
            <a:ext cx="3552052" cy="20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8"/>
          <p:cNvGrpSpPr/>
          <p:nvPr/>
        </p:nvGrpSpPr>
        <p:grpSpPr>
          <a:xfrm>
            <a:off x="6039050" y="1005969"/>
            <a:ext cx="2303772" cy="1470431"/>
            <a:chOff x="6039050" y="1005969"/>
            <a:chExt cx="2303772" cy="1470431"/>
          </a:xfrm>
        </p:grpSpPr>
        <p:pic>
          <p:nvPicPr>
            <p:cNvPr id="128" name="Google Shape;128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65433" y="1005969"/>
              <a:ext cx="2277390" cy="1106424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29" name="Google Shape;129;p18"/>
            <p:cNvSpPr txBox="1"/>
            <p:nvPr/>
          </p:nvSpPr>
          <p:spPr>
            <a:xfrm>
              <a:off x="6039050" y="2107100"/>
              <a:ext cx="227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Data cleaning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0" name="Google Shape;130;p18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state enables iterative programming.</a:t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Incremental program composition is useful for tasks with </a:t>
            </a:r>
            <a:r>
              <a:rPr b="1" lang="en"/>
              <a:t>trial and error</a:t>
            </a:r>
            <a:r>
              <a:rPr lang="en"/>
              <a:t>.</a:t>
            </a:r>
            <a:endParaRPr/>
          </a:p>
        </p:txBody>
      </p:sp>
      <p:cxnSp>
        <p:nvCxnSpPr>
          <p:cNvPr id="133" name="Google Shape;133;p18"/>
          <p:cNvCxnSpPr/>
          <p:nvPr/>
        </p:nvCxnSpPr>
        <p:spPr>
          <a:xfrm>
            <a:off x="2259450" y="1555249"/>
            <a:ext cx="48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18"/>
          <p:cNvCxnSpPr/>
          <p:nvPr/>
        </p:nvCxnSpPr>
        <p:spPr>
          <a:xfrm>
            <a:off x="5346333" y="1559181"/>
            <a:ext cx="53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35" name="Google Shape;135;p18"/>
          <p:cNvGrpSpPr/>
          <p:nvPr/>
        </p:nvGrpSpPr>
        <p:grpSpPr>
          <a:xfrm>
            <a:off x="721345" y="1003388"/>
            <a:ext cx="1296905" cy="1473012"/>
            <a:chOff x="721345" y="1003388"/>
            <a:chExt cx="1296905" cy="1473012"/>
          </a:xfrm>
        </p:grpSpPr>
        <p:pic>
          <p:nvPicPr>
            <p:cNvPr id="136" name="Google Shape;136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1345" y="1003388"/>
              <a:ext cx="1296843" cy="1103703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37" name="Google Shape;137;p18"/>
            <p:cNvSpPr txBox="1"/>
            <p:nvPr/>
          </p:nvSpPr>
          <p:spPr>
            <a:xfrm>
              <a:off x="721350" y="2107100"/>
              <a:ext cx="1296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Import libraries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8" name="Google Shape;138;p18"/>
          <p:cNvGrpSpPr/>
          <p:nvPr/>
        </p:nvGrpSpPr>
        <p:grpSpPr>
          <a:xfrm>
            <a:off x="2974950" y="1002038"/>
            <a:ext cx="2148307" cy="1474363"/>
            <a:chOff x="2898750" y="1002038"/>
            <a:chExt cx="2148307" cy="1474363"/>
          </a:xfrm>
        </p:grpSpPr>
        <p:pic>
          <p:nvPicPr>
            <p:cNvPr id="139" name="Google Shape;139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898750" y="1002038"/>
              <a:ext cx="2148307" cy="1106424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40" name="Google Shape;140;p18"/>
            <p:cNvSpPr txBox="1"/>
            <p:nvPr/>
          </p:nvSpPr>
          <p:spPr>
            <a:xfrm>
              <a:off x="2898750" y="2107100"/>
              <a:ext cx="2148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Load and check data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1" name="Google Shape;141;p18"/>
          <p:cNvGrpSpPr/>
          <p:nvPr/>
        </p:nvGrpSpPr>
        <p:grpSpPr>
          <a:xfrm>
            <a:off x="721350" y="2945450"/>
            <a:ext cx="2163000" cy="1475725"/>
            <a:chOff x="721350" y="2716850"/>
            <a:chExt cx="2163000" cy="1475725"/>
          </a:xfrm>
        </p:grpSpPr>
        <p:pic>
          <p:nvPicPr>
            <p:cNvPr id="142" name="Google Shape;142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1350" y="2716850"/>
              <a:ext cx="2148307" cy="1106424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43" name="Google Shape;143;p18"/>
            <p:cNvSpPr txBox="1"/>
            <p:nvPr/>
          </p:nvSpPr>
          <p:spPr>
            <a:xfrm>
              <a:off x="721350" y="3823275"/>
              <a:ext cx="2163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Fit ML models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4" name="Google Shape;144;p18"/>
          <p:cNvGrpSpPr/>
          <p:nvPr/>
        </p:nvGrpSpPr>
        <p:grpSpPr>
          <a:xfrm>
            <a:off x="4495800" y="2945450"/>
            <a:ext cx="3750900" cy="1475725"/>
            <a:chOff x="4572000" y="2945450"/>
            <a:chExt cx="3750900" cy="1475725"/>
          </a:xfrm>
        </p:grpSpPr>
        <p:sp>
          <p:nvSpPr>
            <p:cNvPr id="145" name="Google Shape;145;p18"/>
            <p:cNvSpPr txBox="1"/>
            <p:nvPr/>
          </p:nvSpPr>
          <p:spPr>
            <a:xfrm>
              <a:off x="4572000" y="4051875"/>
              <a:ext cx="3750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Feature engineering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46" name="Google Shape;146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572000" y="2945450"/>
              <a:ext cx="3750777" cy="1106424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cxnSp>
        <p:nvCxnSpPr>
          <p:cNvPr id="147" name="Google Shape;147;p18"/>
          <p:cNvCxnSpPr>
            <a:stCxn id="129" idx="2"/>
          </p:cNvCxnSpPr>
          <p:nvPr/>
        </p:nvCxnSpPr>
        <p:spPr>
          <a:xfrm>
            <a:off x="7177700" y="2476400"/>
            <a:ext cx="0" cy="29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8" name="Google Shape;14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01794">
            <a:off x="4605035" y="3213169"/>
            <a:ext cx="3713256" cy="70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01813" y="2945440"/>
            <a:ext cx="3938870" cy="11064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50" name="Google Shape;150;p18"/>
          <p:cNvCxnSpPr/>
          <p:nvPr/>
        </p:nvCxnSpPr>
        <p:spPr>
          <a:xfrm rot="10800000">
            <a:off x="3076357" y="3498662"/>
            <a:ext cx="1124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623888" y="1282304"/>
            <a:ext cx="78867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/>
              <a:t>Oh no, </a:t>
            </a:r>
            <a:r>
              <a:rPr lang="en" sz="3700"/>
              <a:t>I lost my notebook state</a:t>
            </a:r>
            <a:endParaRPr sz="3700"/>
          </a:p>
        </p:txBody>
      </p:sp>
      <p:sp>
        <p:nvSpPr>
          <p:cNvPr id="156" name="Google Shape;156;p19"/>
          <p:cNvSpPr txBox="1"/>
          <p:nvPr/>
        </p:nvSpPr>
        <p:spPr>
          <a:xfrm>
            <a:off x="623900" y="2985800"/>
            <a:ext cx="7803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Notebook states can be lost.</a:t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744415" y="1369219"/>
            <a:ext cx="7770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A notebook’s session state is stored </a:t>
            </a:r>
            <a:r>
              <a:rPr b="1" lang="en"/>
              <a:t>entirely in memory</a:t>
            </a:r>
            <a:r>
              <a:rPr lang="en"/>
              <a:t>.</a:t>
            </a:r>
            <a:endParaRPr/>
          </a:p>
        </p:txBody>
      </p:sp>
      <p:pic>
        <p:nvPicPr>
          <p:cNvPr id="165" name="Google Shape;16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297" y="978837"/>
            <a:ext cx="1821149" cy="9456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66" name="Google Shape;166;p20"/>
          <p:cNvGrpSpPr/>
          <p:nvPr/>
        </p:nvGrpSpPr>
        <p:grpSpPr>
          <a:xfrm>
            <a:off x="3482825" y="2457477"/>
            <a:ext cx="1765598" cy="996723"/>
            <a:chOff x="3482825" y="2326752"/>
            <a:chExt cx="1765598" cy="996723"/>
          </a:xfrm>
        </p:grpSpPr>
        <p:sp>
          <p:nvSpPr>
            <p:cNvPr id="167" name="Google Shape;167;p20"/>
            <p:cNvSpPr txBox="1"/>
            <p:nvPr/>
          </p:nvSpPr>
          <p:spPr>
            <a:xfrm>
              <a:off x="3482875" y="2923275"/>
              <a:ext cx="176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Switching machine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68" name="Google Shape;168;p20"/>
            <p:cNvPicPr preferRelativeResize="0"/>
            <p:nvPr/>
          </p:nvPicPr>
          <p:blipFill rotWithShape="1">
            <a:blip r:embed="rId4">
              <a:alphaModFix/>
            </a:blip>
            <a:srcRect b="27073" l="0" r="0" t="27998"/>
            <a:stretch/>
          </p:blipFill>
          <p:spPr>
            <a:xfrm>
              <a:off x="3482825" y="2326752"/>
              <a:ext cx="1765598" cy="59436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69" name="Google Shape;169;p20"/>
          <p:cNvGrpSpPr/>
          <p:nvPr/>
        </p:nvGrpSpPr>
        <p:grpSpPr>
          <a:xfrm>
            <a:off x="1161975" y="2455300"/>
            <a:ext cx="1269300" cy="998900"/>
            <a:chOff x="1161975" y="2324575"/>
            <a:chExt cx="1269300" cy="998900"/>
          </a:xfrm>
        </p:grpSpPr>
        <p:pic>
          <p:nvPicPr>
            <p:cNvPr id="170" name="Google Shape;170;p20"/>
            <p:cNvPicPr preferRelativeResize="0"/>
            <p:nvPr/>
          </p:nvPicPr>
          <p:blipFill rotWithShape="1">
            <a:blip r:embed="rId5">
              <a:alphaModFix/>
            </a:blip>
            <a:srcRect b="30677" l="22616" r="55472" t="46754"/>
            <a:stretch/>
          </p:blipFill>
          <p:spPr>
            <a:xfrm>
              <a:off x="1162008" y="2324575"/>
              <a:ext cx="1269241" cy="598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71" name="Google Shape;171;p20"/>
            <p:cNvSpPr txBox="1"/>
            <p:nvPr/>
          </p:nvSpPr>
          <p:spPr>
            <a:xfrm>
              <a:off x="1161975" y="2923275"/>
              <a:ext cx="1269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Kernel crash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72" name="Google Shape;172;p20"/>
          <p:cNvSpPr txBox="1"/>
          <p:nvPr/>
        </p:nvSpPr>
        <p:spPr>
          <a:xfrm>
            <a:off x="4063671" y="1643450"/>
            <a:ext cx="603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6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3" name="Google Shape;173;p20"/>
          <p:cNvGrpSpPr/>
          <p:nvPr/>
        </p:nvGrpSpPr>
        <p:grpSpPr>
          <a:xfrm>
            <a:off x="1072263" y="3485713"/>
            <a:ext cx="3679588" cy="1108200"/>
            <a:chOff x="3454750" y="3630088"/>
            <a:chExt cx="3679588" cy="1108200"/>
          </a:xfrm>
        </p:grpSpPr>
        <p:pic>
          <p:nvPicPr>
            <p:cNvPr id="174" name="Google Shape;174;p20"/>
            <p:cNvPicPr preferRelativeResize="0"/>
            <p:nvPr/>
          </p:nvPicPr>
          <p:blipFill rotWithShape="1">
            <a:blip r:embed="rId6">
              <a:alphaModFix/>
            </a:blip>
            <a:srcRect b="0" l="0" r="0" t="24998"/>
            <a:stretch/>
          </p:blipFill>
          <p:spPr>
            <a:xfrm>
              <a:off x="4260285" y="3663827"/>
              <a:ext cx="2874053" cy="969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0"/>
            <p:cNvSpPr txBox="1"/>
            <p:nvPr/>
          </p:nvSpPr>
          <p:spPr>
            <a:xfrm>
              <a:off x="3454750" y="3630088"/>
              <a:ext cx="9102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=</a:t>
              </a:r>
              <a:endParaRPr sz="6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76" name="Google Shape;17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3013" y="1219625"/>
            <a:ext cx="1715875" cy="12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88900" y="1647200"/>
            <a:ext cx="491336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 rotWithShape="1">
          <a:blip r:embed="rId9">
            <a:alphaModFix/>
          </a:blip>
          <a:srcRect b="9909" l="0" r="0" t="0"/>
          <a:stretch/>
        </p:blipFill>
        <p:spPr>
          <a:xfrm>
            <a:off x="7083375" y="3644000"/>
            <a:ext cx="764899" cy="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 rotWithShape="1">
          <a:blip r:embed="rId10">
            <a:alphaModFix/>
          </a:blip>
          <a:srcRect b="0" l="0" r="49057" t="0"/>
          <a:stretch/>
        </p:blipFill>
        <p:spPr>
          <a:xfrm>
            <a:off x="5361200" y="3840775"/>
            <a:ext cx="1715875" cy="400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0" name="Google Shape;180;p20"/>
          <p:cNvPicPr preferRelativeResize="0"/>
          <p:nvPr/>
        </p:nvPicPr>
        <p:blipFill rotWithShape="1">
          <a:blip r:embed="rId10">
            <a:alphaModFix/>
          </a:blip>
          <a:srcRect b="19596" l="78668" r="2021" t="15061"/>
          <a:stretch/>
        </p:blipFill>
        <p:spPr>
          <a:xfrm>
            <a:off x="6284050" y="3901038"/>
            <a:ext cx="650400" cy="2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54150" y="3910325"/>
            <a:ext cx="910200" cy="261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20"/>
          <p:cNvGrpSpPr/>
          <p:nvPr/>
        </p:nvGrpSpPr>
        <p:grpSpPr>
          <a:xfrm>
            <a:off x="6530050" y="2449488"/>
            <a:ext cx="1522500" cy="1002788"/>
            <a:chOff x="6530050" y="2318763"/>
            <a:chExt cx="1522500" cy="1002788"/>
          </a:xfrm>
        </p:grpSpPr>
        <p:sp>
          <p:nvSpPr>
            <p:cNvPr id="183" name="Google Shape;183;p20"/>
            <p:cNvSpPr txBox="1"/>
            <p:nvPr/>
          </p:nvSpPr>
          <p:spPr>
            <a:xfrm>
              <a:off x="6530050" y="2921350"/>
              <a:ext cx="1522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Session timeout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84" name="Google Shape;184;p2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628013" y="2318763"/>
              <a:ext cx="1297686" cy="59436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type="title"/>
          </p:nvPr>
        </p:nvSpPr>
        <p:spPr>
          <a:xfrm>
            <a:off x="445477" y="332323"/>
            <a:ext cx="8070000" cy="64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Notebook states can be lost.</a:t>
            </a:r>
            <a:endParaRPr/>
          </a:p>
        </p:txBody>
      </p:sp>
      <p:sp>
        <p:nvSpPr>
          <p:cNvPr id="190" name="Google Shape;190;p21"/>
          <p:cNvSpPr txBox="1"/>
          <p:nvPr>
            <p:ph idx="1" type="body"/>
          </p:nvPr>
        </p:nvSpPr>
        <p:spPr>
          <a:xfrm>
            <a:off x="744415" y="1369219"/>
            <a:ext cx="7770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"/>
          <p:cNvSpPr/>
          <p:nvPr/>
        </p:nvSpPr>
        <p:spPr>
          <a:xfrm>
            <a:off x="0" y="4596025"/>
            <a:ext cx="9153600" cy="547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4800" y="469370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"/>
              <a:t>Past states</a:t>
            </a:r>
            <a:r>
              <a:rPr lang="en"/>
              <a:t> are not recorded.</a:t>
            </a:r>
            <a:endParaRPr/>
          </a:p>
        </p:txBody>
      </p:sp>
      <p:grpSp>
        <p:nvGrpSpPr>
          <p:cNvPr id="193" name="Google Shape;193;p21"/>
          <p:cNvGrpSpPr/>
          <p:nvPr/>
        </p:nvGrpSpPr>
        <p:grpSpPr>
          <a:xfrm>
            <a:off x="2645449" y="2024950"/>
            <a:ext cx="3853100" cy="2551225"/>
            <a:chOff x="2645449" y="2024950"/>
            <a:chExt cx="3853100" cy="2551225"/>
          </a:xfrm>
        </p:grpSpPr>
        <p:pic>
          <p:nvPicPr>
            <p:cNvPr id="194" name="Google Shape;194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45449" y="2571750"/>
              <a:ext cx="3853100" cy="200442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195" name="Google Shape;195;p21"/>
            <p:cNvCxnSpPr/>
            <p:nvPr/>
          </p:nvCxnSpPr>
          <p:spPr>
            <a:xfrm>
              <a:off x="3825750" y="2024950"/>
              <a:ext cx="0" cy="483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96" name="Google Shape;196;p21"/>
          <p:cNvGrpSpPr/>
          <p:nvPr/>
        </p:nvGrpSpPr>
        <p:grpSpPr>
          <a:xfrm>
            <a:off x="4803225" y="2024950"/>
            <a:ext cx="4182850" cy="600300"/>
            <a:chOff x="4803225" y="2024950"/>
            <a:chExt cx="4182850" cy="600300"/>
          </a:xfrm>
        </p:grpSpPr>
        <p:cxnSp>
          <p:nvCxnSpPr>
            <p:cNvPr id="197" name="Google Shape;197;p21"/>
            <p:cNvCxnSpPr/>
            <p:nvPr/>
          </p:nvCxnSpPr>
          <p:spPr>
            <a:xfrm>
              <a:off x="5013425" y="2024950"/>
              <a:ext cx="0" cy="483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198" name="Google Shape;198;p21"/>
            <p:cNvSpPr txBox="1"/>
            <p:nvPr/>
          </p:nvSpPr>
          <p:spPr>
            <a:xfrm>
              <a:off x="4803225" y="2024950"/>
              <a:ext cx="1765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70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X</a:t>
              </a:r>
              <a:endParaRPr b="1" sz="2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Google Shape;199;p21"/>
            <p:cNvSpPr txBox="1"/>
            <p:nvPr/>
          </p:nvSpPr>
          <p:spPr>
            <a:xfrm>
              <a:off x="5132875" y="2120800"/>
              <a:ext cx="3853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Cannot ‘un-drop’ dataframe column</a:t>
              </a:r>
              <a:endParaRPr sz="1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00" name="Google Shape;20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450" y="1132298"/>
            <a:ext cx="3853100" cy="78567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